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7.jpg" ContentType="image/jpeg"/>
  <Override PartName="/ppt/media/image2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14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8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87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95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90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4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01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8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0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69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07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02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4313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493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8432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35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71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080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8805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090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07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48383" y="1534667"/>
            <a:ext cx="6258560" cy="3315970"/>
            <a:chOff x="1548383" y="1534667"/>
            <a:chExt cx="6258560" cy="3315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8900" y="1534667"/>
              <a:ext cx="4097274" cy="15049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2522219"/>
              <a:ext cx="6258305" cy="15049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3827" y="3345179"/>
              <a:ext cx="4484370" cy="15049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337312" y="1552255"/>
            <a:ext cx="5853428" cy="3271921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8415" marR="10795" indent="1270" algn="ctr">
              <a:lnSpc>
                <a:spcPct val="110000"/>
              </a:lnSpc>
              <a:spcBef>
                <a:spcPts val="750"/>
              </a:spcBef>
            </a:pPr>
            <a:r>
              <a:rPr sz="5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Основная </a:t>
            </a:r>
            <a:r>
              <a:rPr sz="5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FF0000"/>
                </a:solidFill>
                <a:latin typeface="Times New Roman"/>
                <a:cs typeface="Times New Roman"/>
              </a:rPr>
              <a:t>обра</a:t>
            </a:r>
            <a:r>
              <a:rPr sz="5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з</a:t>
            </a:r>
            <a:r>
              <a:rPr sz="5400" b="1" spc="-140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5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5400" b="1" spc="-150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5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тельная  программа</a:t>
            </a:r>
            <a:endParaRPr sz="5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4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(краткая</a:t>
            </a:r>
            <a:r>
              <a:rPr sz="2400" b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презентация</a:t>
            </a:r>
            <a:r>
              <a:rPr sz="2400" b="1" spc="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для</a:t>
            </a:r>
            <a:r>
              <a:rPr sz="24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родителей</a:t>
            </a:r>
            <a:r>
              <a:rPr sz="2400" b="1" spc="-5" dirty="0">
                <a:solidFill>
                  <a:srgbClr val="001F5F"/>
                </a:solidFill>
                <a:latin typeface="Segoe Print"/>
                <a:cs typeface="Segoe Print"/>
              </a:rPr>
              <a:t>)</a:t>
            </a:r>
            <a:endParaRPr sz="2400" dirty="0">
              <a:latin typeface="Segoe Print"/>
              <a:cs typeface="Segoe Prin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0" y="214121"/>
            <a:ext cx="8064117" cy="1269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Муниципальное</a:t>
            </a:r>
            <a:r>
              <a:rPr sz="20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бюджетное</a:t>
            </a:r>
            <a:r>
              <a:rPr sz="2000" b="1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дошкольное</a:t>
            </a:r>
            <a:r>
              <a:rPr sz="2000" b="1" spc="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образовательное</a:t>
            </a:r>
            <a:r>
              <a:rPr sz="2000" b="1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 err="1">
                <a:solidFill>
                  <a:srgbClr val="001F5F"/>
                </a:solidFill>
                <a:latin typeface="Times New Roman"/>
                <a:cs typeface="Times New Roman"/>
              </a:rPr>
              <a:t>учреждение</a:t>
            </a:r>
            <a:r>
              <a:rPr lang="ru-RU" sz="2000" spc="-5" dirty="0">
                <a:latin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001F5F"/>
                </a:solidFill>
                <a:latin typeface="Times New Roman"/>
                <a:cs typeface="Times New Roman"/>
              </a:rPr>
              <a:t>Усадский</a:t>
            </a:r>
            <a:r>
              <a:rPr lang="ru-RU" sz="2000" b="1" dirty="0">
                <a:solidFill>
                  <a:srgbClr val="001F5F"/>
                </a:solidFill>
                <a:latin typeface="Times New Roman"/>
                <a:cs typeface="Times New Roman"/>
              </a:rPr>
              <a:t> д</a:t>
            </a:r>
            <a:r>
              <a:rPr sz="2000" b="1" dirty="0" err="1">
                <a:solidFill>
                  <a:srgbClr val="001F5F"/>
                </a:solidFill>
                <a:latin typeface="Times New Roman"/>
                <a:cs typeface="Times New Roman"/>
              </a:rPr>
              <a:t>етский</a:t>
            </a:r>
            <a:r>
              <a:rPr sz="2000" b="1" spc="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 err="1">
                <a:solidFill>
                  <a:srgbClr val="001F5F"/>
                </a:solidFill>
                <a:latin typeface="Times New Roman"/>
                <a:cs typeface="Times New Roman"/>
              </a:rPr>
              <a:t>сад</a:t>
            </a:r>
            <a:r>
              <a:rPr sz="2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 </a:t>
            </a:r>
            <a:r>
              <a:rPr sz="2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«</a:t>
            </a:r>
            <a:r>
              <a:rPr lang="ru-RU" sz="2000" b="1" spc="-15" dirty="0" err="1">
                <a:solidFill>
                  <a:srgbClr val="001F5F"/>
                </a:solidFill>
                <a:latin typeface="Times New Roman"/>
                <a:cs typeface="Times New Roman"/>
              </a:rPr>
              <a:t>Айтишка</a:t>
            </a:r>
            <a:r>
              <a:rPr sz="2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»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Лаишевского </a:t>
            </a:r>
            <a:r>
              <a:rPr sz="2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муниципального</a:t>
            </a:r>
            <a:r>
              <a:rPr sz="20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 err="1">
                <a:solidFill>
                  <a:srgbClr val="001F5F"/>
                </a:solidFill>
                <a:latin typeface="Times New Roman"/>
                <a:cs typeface="Times New Roman"/>
              </a:rPr>
              <a:t>района</a:t>
            </a:r>
            <a:r>
              <a:rPr sz="2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434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endParaRPr lang="ru-RU" sz="2000" b="1" spc="-434" dirty="0">
              <a:solidFill>
                <a:srgbClr val="001F5F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Республики</a:t>
            </a:r>
            <a:r>
              <a:rPr sz="2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Татарстан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1026" name="Рисунок 1" descr="C:\Users\user\AppData\Pictures\ЛОГО АЙТИШКА основной.jpg">
            <a:extLst>
              <a:ext uri="{FF2B5EF4-FFF2-40B4-BE49-F238E27FC236}">
                <a16:creationId xmlns:a16="http://schemas.microsoft.com/office/drawing/2014/main" id="{77567C51-730E-48CC-BAB7-11FE6079D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70" y="990601"/>
            <a:ext cx="1542430" cy="267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3200400"/>
            <a:ext cx="2667000" cy="3276599"/>
          </a:xfrm>
          <a:prstGeom prst="rect">
            <a:avLst/>
          </a:prstGeom>
        </p:spPr>
      </p:pic>
      <p:sp>
        <p:nvSpPr>
          <p:cNvPr id="30" name="Заголовок 29">
            <a:extLst>
              <a:ext uri="{FF2B5EF4-FFF2-40B4-BE49-F238E27FC236}">
                <a16:creationId xmlns:a16="http://schemas.microsoft.com/office/drawing/2014/main" id="{CC4254C2-B5E8-4D06-87FF-C50AB542B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800" y="381000"/>
            <a:ext cx="4800600" cy="76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1" name="Подзаголовок 30">
            <a:extLst>
              <a:ext uri="{FF2B5EF4-FFF2-40B4-BE49-F238E27FC236}">
                <a16:creationId xmlns:a16="http://schemas.microsoft.com/office/drawing/2014/main" id="{E3FE99FF-0FD1-4C63-A637-81C0F41EE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533400"/>
            <a:ext cx="7467600" cy="2590800"/>
          </a:xfrm>
        </p:spPr>
        <p:txBody>
          <a:bodyPr>
            <a:normAutofit/>
          </a:bodyPr>
          <a:lstStyle/>
          <a:p>
            <a:r>
              <a:rPr lang="tt-RU" dirty="0">
                <a:solidFill>
                  <a:schemeClr val="tx1"/>
                </a:solidFill>
              </a:rPr>
              <a:t>Образовательная программа разработана в соответствии с Федеральным государственным образовательным стандартом дошкольного образования (ФГОС ДО)</a:t>
            </a:r>
          </a:p>
          <a:p>
            <a:r>
              <a:rPr lang="tt-RU" dirty="0">
                <a:solidFill>
                  <a:schemeClr val="tx1"/>
                </a:solidFill>
              </a:rPr>
              <a:t>Приказом МО и Н РФ № 1155 от 17 октября 2013 года</a:t>
            </a:r>
          </a:p>
          <a:p>
            <a:r>
              <a:rPr lang="tt-RU" dirty="0">
                <a:solidFill>
                  <a:schemeClr val="tx1"/>
                </a:solidFill>
              </a:rPr>
              <a:t> с учетом примерной общеобразовательной программы дошкольного образования “От рождения до школы” под редакцией Н.Е.Вераксы, Т.С.Комаровой , М.А.Васильевой и обеспечивает разностороннее развитие детей.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39" y="1869186"/>
            <a:ext cx="735203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Цель: </a:t>
            </a:r>
            <a:r>
              <a:rPr sz="2000" b="1" spc="-5" dirty="0">
                <a:latin typeface="Times New Roman"/>
                <a:cs typeface="Times New Roman"/>
              </a:rPr>
              <a:t>обеспечить развитии личности детей </a:t>
            </a:r>
            <a:r>
              <a:rPr sz="2000" b="1" spc="-10" dirty="0">
                <a:latin typeface="Times New Roman"/>
                <a:cs typeface="Times New Roman"/>
              </a:rPr>
              <a:t>дошкольного 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возраста в различных </a:t>
            </a:r>
            <a:r>
              <a:rPr sz="2000" b="1" spc="-5" dirty="0">
                <a:latin typeface="Times New Roman"/>
                <a:cs typeface="Times New Roman"/>
              </a:rPr>
              <a:t>видах </a:t>
            </a:r>
            <a:r>
              <a:rPr sz="2000" b="1" dirty="0">
                <a:latin typeface="Times New Roman"/>
                <a:cs typeface="Times New Roman"/>
              </a:rPr>
              <a:t>общения и </a:t>
            </a:r>
            <a:r>
              <a:rPr sz="2000" b="1" spc="-5" dirty="0">
                <a:latin typeface="Times New Roman"/>
                <a:cs typeface="Times New Roman"/>
              </a:rPr>
              <a:t>деятельности </a:t>
            </a:r>
            <a:r>
              <a:rPr sz="2000" b="1" dirty="0">
                <a:latin typeface="Times New Roman"/>
                <a:cs typeface="Times New Roman"/>
              </a:rPr>
              <a:t>с </a:t>
            </a:r>
            <a:r>
              <a:rPr sz="2000" b="1" spc="-10" dirty="0">
                <a:latin typeface="Times New Roman"/>
                <a:cs typeface="Times New Roman"/>
              </a:rPr>
              <a:t>учетом 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их </a:t>
            </a:r>
            <a:r>
              <a:rPr sz="2000" b="1" spc="-5" dirty="0">
                <a:latin typeface="Times New Roman"/>
                <a:cs typeface="Times New Roman"/>
              </a:rPr>
              <a:t>возрастных, индивидуальных, </a:t>
            </a:r>
            <a:r>
              <a:rPr sz="2000" b="1" spc="-10" dirty="0">
                <a:latin typeface="Times New Roman"/>
                <a:cs typeface="Times New Roman"/>
              </a:rPr>
              <a:t>психологических </a:t>
            </a:r>
            <a:r>
              <a:rPr sz="2000" b="1" dirty="0">
                <a:latin typeface="Times New Roman"/>
                <a:cs typeface="Times New Roman"/>
              </a:rPr>
              <a:t>и 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физиологических особенностей. Развитие личности, </a:t>
            </a:r>
            <a:r>
              <a:rPr sz="2000" b="1" spc="-10" dirty="0">
                <a:latin typeface="Times New Roman"/>
                <a:cs typeface="Times New Roman"/>
              </a:rPr>
              <a:t>мотивации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 способностей </a:t>
            </a:r>
            <a:r>
              <a:rPr sz="2000" b="1" spc="-5" dirty="0">
                <a:latin typeface="Times New Roman"/>
                <a:cs typeface="Times New Roman"/>
              </a:rPr>
              <a:t>детей </a:t>
            </a:r>
            <a:r>
              <a:rPr sz="2000" b="1" dirty="0">
                <a:latin typeface="Times New Roman"/>
                <a:cs typeface="Times New Roman"/>
              </a:rPr>
              <a:t>в различных </a:t>
            </a:r>
            <a:r>
              <a:rPr sz="2000" b="1" spc="-5" dirty="0">
                <a:latin typeface="Times New Roman"/>
                <a:cs typeface="Times New Roman"/>
              </a:rPr>
              <a:t>видах деятельности </a:t>
            </a:r>
            <a:r>
              <a:rPr sz="2000" b="1" dirty="0">
                <a:latin typeface="Times New Roman"/>
                <a:cs typeface="Times New Roman"/>
              </a:rPr>
              <a:t>и </a:t>
            </a:r>
            <a:r>
              <a:rPr sz="2000" b="1" spc="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охватывает</a:t>
            </a:r>
            <a:r>
              <a:rPr sz="2000" b="1" spc="4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направление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развития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образования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детей.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7576770" cy="1257267"/>
          </a:xfrm>
          <a:prstGeom prst="rect">
            <a:avLst/>
          </a:prstGeom>
        </p:spPr>
        <p:txBody>
          <a:bodyPr vert="horz" wrap="square" lIns="0" tIns="178308" rIns="0" bIns="0" rtlCol="0">
            <a:spAutoFit/>
          </a:bodyPr>
          <a:lstStyle/>
          <a:p>
            <a:pPr marL="2915920" marR="5080" indent="-1384300">
              <a:lnSpc>
                <a:spcPts val="4220"/>
              </a:lnSpc>
              <a:spcBef>
                <a:spcPts val="305"/>
              </a:spcBef>
            </a:pPr>
            <a:r>
              <a:rPr lang="ru-RU" sz="3300" spc="-5" dirty="0">
                <a:solidFill>
                  <a:srgbClr val="001F5F"/>
                </a:solidFill>
                <a:latin typeface="Georgia"/>
                <a:cs typeface="Georgia"/>
              </a:rPr>
              <a:t>Цель о</a:t>
            </a:r>
            <a:r>
              <a:rPr lang="ru-RU" sz="3300" dirty="0">
                <a:solidFill>
                  <a:srgbClr val="001F5F"/>
                </a:solidFill>
                <a:latin typeface="Georgia"/>
                <a:cs typeface="Georgia"/>
              </a:rPr>
              <a:t>бразовательной </a:t>
            </a:r>
            <a:r>
              <a:rPr lang="ru-RU" sz="3300" spc="-90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lang="ru-RU" sz="3300" spc="-5" dirty="0">
                <a:solidFill>
                  <a:srgbClr val="001F5F"/>
                </a:solidFill>
                <a:latin typeface="Georgia"/>
                <a:cs typeface="Georgia"/>
              </a:rPr>
              <a:t>программы</a:t>
            </a:r>
            <a:endParaRPr sz="3300" dirty="0">
              <a:latin typeface="Georgia"/>
              <a:cs typeface="Georgi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D0ACFB-E89B-4336-B136-364C0715E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39" y="3810000"/>
            <a:ext cx="6938061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6D6E1-A194-4E26-8739-844F787A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09600"/>
          </a:xfrm>
        </p:spPr>
        <p:txBody>
          <a:bodyPr>
            <a:normAutofit/>
          </a:bodyPr>
          <a:lstStyle/>
          <a:p>
            <a:r>
              <a:rPr lang="ru-RU" sz="2700" dirty="0"/>
              <a:t>Педагогические принципы: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C93D4-D382-40D8-B270-0D1CC0649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19201"/>
            <a:ext cx="6347714" cy="27432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Принцип развивающего обучения и научного положения </a:t>
            </a:r>
            <a:r>
              <a:rPr lang="ru-RU" dirty="0" err="1">
                <a:solidFill>
                  <a:schemeClr val="tx1"/>
                </a:solidFill>
              </a:rPr>
              <a:t>Л.С.Выготского</a:t>
            </a:r>
            <a:r>
              <a:rPr lang="ru-RU" dirty="0">
                <a:solidFill>
                  <a:schemeClr val="tx1"/>
                </a:solidFill>
              </a:rPr>
              <a:t> «правильно организованное обучение «ведет» за собой развитие»;</a:t>
            </a:r>
          </a:p>
          <a:p>
            <a:r>
              <a:rPr lang="ru-RU" dirty="0">
                <a:solidFill>
                  <a:schemeClr val="tx1"/>
                </a:solidFill>
              </a:rPr>
              <a:t>Принцип </a:t>
            </a:r>
            <a:r>
              <a:rPr lang="ru-RU" dirty="0" err="1">
                <a:solidFill>
                  <a:schemeClr val="tx1"/>
                </a:solidFill>
              </a:rPr>
              <a:t>культуросообразности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Принцип психологической комфортности, предполагающий психологическую защищенность ребенка, обеспечивающий эмоциональный комфорт.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D4BCC6-3AE9-4974-B1D5-07ADA295F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886200"/>
            <a:ext cx="4038600" cy="28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9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599" y="609600"/>
            <a:ext cx="7315201" cy="1183913"/>
          </a:xfrm>
          <a:prstGeom prst="rect">
            <a:avLst/>
          </a:prstGeom>
        </p:spPr>
        <p:txBody>
          <a:bodyPr vert="horz" wrap="square" lIns="0" tIns="105663" rIns="0" bIns="0" rtlCol="0">
            <a:spAutoFit/>
          </a:bodyPr>
          <a:lstStyle/>
          <a:p>
            <a:pPr marL="3138170" marR="5080" indent="-2535555">
              <a:lnSpc>
                <a:spcPts val="4220"/>
              </a:lnSpc>
              <a:spcBef>
                <a:spcPts val="3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8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1F5F"/>
                </a:solidFill>
                <a:latin typeface="Georgia"/>
                <a:cs typeface="Georgia"/>
              </a:rPr>
              <a:t>программа </a:t>
            </a:r>
            <a:r>
              <a:rPr sz="3600" spc="-90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1F5F"/>
                </a:solidFill>
                <a:latin typeface="Georgia"/>
                <a:cs typeface="Georgia"/>
              </a:rPr>
              <a:t>состоит:</a:t>
            </a:r>
            <a:endParaRPr sz="3600" dirty="0">
              <a:latin typeface="Georgia"/>
              <a:cs typeface="Georg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9831" y="1461516"/>
            <a:ext cx="8778240" cy="4631690"/>
            <a:chOff x="179831" y="1461516"/>
            <a:chExt cx="8778240" cy="46316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1461516"/>
              <a:ext cx="4681728" cy="22692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399" y="3212592"/>
              <a:ext cx="3090672" cy="288036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44792" y="3454146"/>
            <a:ext cx="228727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ВАРИАТИВНАЯ</a:t>
            </a:r>
            <a:r>
              <a:rPr sz="1400" b="1" u="sng" spc="-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ЧАСТЬ</a:t>
            </a:r>
            <a:endParaRPr sz="1400">
              <a:latin typeface="Georgia"/>
              <a:cs typeface="Georgia"/>
            </a:endParaRPr>
          </a:p>
          <a:p>
            <a:pPr marL="276225" marR="266065" indent="-2540" algn="ctr">
              <a:lnSpc>
                <a:spcPct val="100000"/>
              </a:lnSpc>
            </a:pPr>
            <a:r>
              <a:rPr sz="1400" b="1" dirty="0">
                <a:latin typeface="Georgia"/>
                <a:cs typeface="Georgia"/>
              </a:rPr>
              <a:t>формируемая </a:t>
            </a:r>
            <a:r>
              <a:rPr sz="1400" b="1" spc="5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участниками </a:t>
            </a:r>
            <a:r>
              <a:rPr sz="1400" b="1" spc="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образовательного </a:t>
            </a:r>
            <a:r>
              <a:rPr sz="1400" b="1" spc="-34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процесса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Georgia"/>
                <a:cs typeface="Georgia"/>
              </a:rPr>
              <a:t>Региональная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Georgia"/>
                <a:cs typeface="Georgia"/>
              </a:rPr>
              <a:t>программа</a:t>
            </a:r>
            <a:endParaRPr sz="1400">
              <a:latin typeface="Georgia"/>
              <a:cs typeface="Georgia"/>
            </a:endParaRPr>
          </a:p>
          <a:p>
            <a:pPr marL="1270" algn="ctr">
              <a:lnSpc>
                <a:spcPct val="100000"/>
              </a:lnSpc>
            </a:pPr>
            <a:r>
              <a:rPr sz="1400" b="1" dirty="0">
                <a:latin typeface="Georgia"/>
                <a:cs typeface="Georgia"/>
              </a:rPr>
              <a:t>Шаехова</a:t>
            </a:r>
            <a:r>
              <a:rPr sz="1400" b="1" spc="-5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Р.К.;</a:t>
            </a:r>
            <a:endParaRPr sz="1400">
              <a:latin typeface="Georgia"/>
              <a:cs typeface="Georgia"/>
            </a:endParaRPr>
          </a:p>
          <a:p>
            <a:pPr marL="222885" marR="213995" algn="ctr">
              <a:lnSpc>
                <a:spcPct val="100000"/>
              </a:lnSpc>
            </a:pPr>
            <a:r>
              <a:rPr sz="1400" b="1" dirty="0">
                <a:latin typeface="Georgia"/>
                <a:cs typeface="Georgia"/>
              </a:rPr>
              <a:t>УМК</a:t>
            </a:r>
            <a:r>
              <a:rPr sz="1400" b="1" spc="-3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«Говорим</a:t>
            </a:r>
            <a:r>
              <a:rPr sz="1400" b="1" spc="300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по- </a:t>
            </a:r>
            <a:r>
              <a:rPr sz="1400" b="1" spc="-340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татарски»</a:t>
            </a:r>
            <a:r>
              <a:rPr sz="1400" b="1" spc="-35" dirty="0">
                <a:latin typeface="Georgia"/>
                <a:cs typeface="Georgia"/>
              </a:rPr>
              <a:t> </a:t>
            </a:r>
            <a:r>
              <a:rPr sz="1400" b="1" dirty="0">
                <a:latin typeface="Georgia"/>
                <a:cs typeface="Georgia"/>
              </a:rPr>
              <a:t>и</a:t>
            </a:r>
            <a:r>
              <a:rPr sz="1400" b="1" spc="-25" dirty="0">
                <a:latin typeface="Georgia"/>
                <a:cs typeface="Georgia"/>
              </a:rPr>
              <a:t> </a:t>
            </a:r>
            <a:r>
              <a:rPr sz="1400" b="1" spc="-5" dirty="0">
                <a:latin typeface="Georgia"/>
                <a:cs typeface="Georgia"/>
              </a:rPr>
              <a:t>др.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86911" y="3448811"/>
            <a:ext cx="2458720" cy="2407920"/>
            <a:chOff x="3486911" y="3448811"/>
            <a:chExt cx="2458720" cy="24079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6911" y="3448811"/>
              <a:ext cx="2458212" cy="2407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1919" y="4146803"/>
              <a:ext cx="1859279" cy="1011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96773"/>
            <a:ext cx="8416290" cy="445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0" marR="1833880" indent="740410">
              <a:lnSpc>
                <a:spcPct val="1111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ПЛАНИРУЕМЫЕ </a:t>
            </a:r>
            <a:r>
              <a:rPr sz="1800" b="1" spc="-70" dirty="0">
                <a:latin typeface="Times New Roman"/>
                <a:cs typeface="Times New Roman"/>
              </a:rPr>
              <a:t>РЕЗУЛЬТАТЫ 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ОСВОЕНИЯ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ПРОГРАММНОГО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МАТЕРИАЛА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Целевые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ориентиры</a:t>
            </a:r>
            <a:r>
              <a:rPr sz="1800" b="1" i="1" spc="-5" dirty="0">
                <a:latin typeface="Times New Roman"/>
                <a:cs typeface="Times New Roman"/>
              </a:rPr>
              <a:t> образования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раннем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возрасте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9200"/>
              </a:lnSpc>
              <a:spcBef>
                <a:spcPts val="122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 интересуется </a:t>
            </a:r>
            <a:r>
              <a:rPr sz="1800" spc="-10" dirty="0">
                <a:latin typeface="Times New Roman"/>
                <a:cs typeface="Times New Roman"/>
              </a:rPr>
              <a:t>окружающими </a:t>
            </a:r>
            <a:r>
              <a:rPr sz="1800" spc="-5" dirty="0">
                <a:latin typeface="Times New Roman"/>
                <a:cs typeface="Times New Roman"/>
              </a:rPr>
              <a:t>предметами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активно </a:t>
            </a:r>
            <a:r>
              <a:rPr sz="1800" spc="-10" dirty="0">
                <a:latin typeface="Times New Roman"/>
                <a:cs typeface="Times New Roman"/>
              </a:rPr>
              <a:t>действует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5" dirty="0">
                <a:latin typeface="Times New Roman"/>
                <a:cs typeface="Times New Roman"/>
              </a:rPr>
              <a:t>ними;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эмоционально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вовлечен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действия</a:t>
            </a:r>
            <a:r>
              <a:rPr sz="1800" dirty="0">
                <a:latin typeface="Times New Roman"/>
                <a:cs typeface="Times New Roman"/>
              </a:rPr>
              <a:t> с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игрушками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другими</a:t>
            </a:r>
            <a:r>
              <a:rPr sz="1800" spc="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предметами,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стремится</a:t>
            </a:r>
            <a:r>
              <a:rPr sz="1800" spc="-10" dirty="0">
                <a:latin typeface="Times New Roman"/>
                <a:cs typeface="Times New Roman"/>
              </a:rPr>
              <a:t> проявлять</a:t>
            </a:r>
            <a:r>
              <a:rPr sz="1800" spc="-5" dirty="0">
                <a:latin typeface="Times New Roman"/>
                <a:cs typeface="Times New Roman"/>
              </a:rPr>
              <a:t> настойчивость</a:t>
            </a:r>
            <a:r>
              <a:rPr sz="1800" dirty="0">
                <a:latin typeface="Times New Roman"/>
                <a:cs typeface="Times New Roman"/>
              </a:rPr>
              <a:t> в достижении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результата </a:t>
            </a:r>
            <a:r>
              <a:rPr sz="1800" spc="-5" dirty="0">
                <a:latin typeface="Times New Roman"/>
                <a:cs typeface="Times New Roman"/>
              </a:rPr>
              <a:t>своих действий;</a:t>
            </a:r>
            <a:endParaRPr sz="180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ct val="99200"/>
              </a:lnSpc>
              <a:spcBef>
                <a:spcPts val="5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использует</a:t>
            </a:r>
            <a:r>
              <a:rPr sz="1800" spc="-5" dirty="0">
                <a:latin typeface="Times New Roman"/>
                <a:cs typeface="Times New Roman"/>
              </a:rPr>
              <a:t> специфические,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фиксированные</a:t>
            </a:r>
            <a:r>
              <a:rPr sz="1800" spc="-5" dirty="0">
                <a:latin typeface="Times New Roman"/>
                <a:cs typeface="Times New Roman"/>
              </a:rPr>
              <a:t> предметные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действия,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знает </a:t>
            </a:r>
            <a:r>
              <a:rPr sz="1800" spc="-15" dirty="0">
                <a:latin typeface="Times New Roman"/>
                <a:cs typeface="Times New Roman"/>
              </a:rPr>
              <a:t>назначение </a:t>
            </a:r>
            <a:r>
              <a:rPr sz="1800" spc="-10" dirty="0">
                <a:latin typeface="Times New Roman"/>
                <a:cs typeface="Times New Roman"/>
              </a:rPr>
              <a:t>бытовых предметов (ложки, </a:t>
            </a:r>
            <a:r>
              <a:rPr sz="1800" spc="-5" dirty="0">
                <a:latin typeface="Times New Roman"/>
                <a:cs typeface="Times New Roman"/>
              </a:rPr>
              <a:t>расчески, карандаша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пр.)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умеет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пользоваться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ими;</a:t>
            </a:r>
            <a:endParaRPr sz="1800">
              <a:latin typeface="Times New Roman"/>
              <a:cs typeface="Times New Roman"/>
            </a:endParaRPr>
          </a:p>
          <a:p>
            <a:pPr marL="355600" marR="8890" indent="-342900" algn="just">
              <a:lnSpc>
                <a:spcPts val="2120"/>
              </a:lnSpc>
              <a:spcBef>
                <a:spcPts val="14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владеет</a:t>
            </a:r>
            <a:r>
              <a:rPr sz="1800" dirty="0">
                <a:latin typeface="Times New Roman"/>
                <a:cs typeface="Times New Roman"/>
              </a:rPr>
              <a:t> простейшими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навыками</a:t>
            </a:r>
            <a:r>
              <a:rPr sz="1800" spc="-5" dirty="0">
                <a:latin typeface="Times New Roman"/>
                <a:cs typeface="Times New Roman"/>
              </a:rPr>
              <a:t> самообслуживания;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стремится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проявлять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самостоятельность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бытовом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игровом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поведении;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135"/>
              </a:lnSpc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владеет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активной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речью,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включенной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общение;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обращаться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вопросами</a:t>
            </a:r>
            <a:endParaRPr sz="1800">
              <a:latin typeface="Times New Roman"/>
              <a:cs typeface="Times New Roman"/>
            </a:endParaRPr>
          </a:p>
          <a:p>
            <a:pPr marL="355600" marR="8890" algn="just">
              <a:lnSpc>
                <a:spcPts val="2120"/>
              </a:lnSpc>
              <a:spcBef>
                <a:spcPts val="105"/>
              </a:spcBef>
            </a:pPr>
            <a:r>
              <a:rPr sz="1800" dirty="0">
                <a:latin typeface="Times New Roman"/>
                <a:cs typeface="Times New Roman"/>
              </a:rPr>
              <a:t>и просьбами, </a:t>
            </a:r>
            <a:r>
              <a:rPr sz="1800" spc="-5" dirty="0">
                <a:latin typeface="Times New Roman"/>
                <a:cs typeface="Times New Roman"/>
              </a:rPr>
              <a:t>понимает </a:t>
            </a:r>
            <a:r>
              <a:rPr sz="1800" spc="-15" dirty="0">
                <a:latin typeface="Times New Roman"/>
                <a:cs typeface="Times New Roman"/>
              </a:rPr>
              <a:t>речь </a:t>
            </a:r>
            <a:r>
              <a:rPr sz="1800" dirty="0">
                <a:latin typeface="Times New Roman"/>
                <a:cs typeface="Times New Roman"/>
              </a:rPr>
              <a:t>взрослых; </a:t>
            </a:r>
            <a:r>
              <a:rPr sz="1800" spc="-5" dirty="0">
                <a:latin typeface="Times New Roman"/>
                <a:cs typeface="Times New Roman"/>
              </a:rPr>
              <a:t>знает названия </a:t>
            </a:r>
            <a:r>
              <a:rPr sz="1800" spc="-10" dirty="0">
                <a:latin typeface="Times New Roman"/>
                <a:cs typeface="Times New Roman"/>
              </a:rPr>
              <a:t>окружающих предметов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игрушек;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140"/>
              </a:lnSpc>
              <a:buFont typeface="Symbol"/>
              <a:buChar char=""/>
              <a:tabLst>
                <a:tab pos="355600" algn="l"/>
              </a:tabLst>
            </a:pPr>
            <a:r>
              <a:rPr sz="1800" spc="5" dirty="0">
                <a:latin typeface="Times New Roman"/>
                <a:cs typeface="Times New Roman"/>
              </a:rPr>
              <a:t>стремится 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общению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взрослыми</a:t>
            </a:r>
            <a:r>
              <a:rPr sz="1800" spc="5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активно</a:t>
            </a:r>
            <a:r>
              <a:rPr sz="1800" spc="5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подражает</a:t>
            </a:r>
            <a:r>
              <a:rPr sz="1800" spc="5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движениях</a:t>
            </a:r>
            <a:r>
              <a:rPr sz="1800" spc="5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4528566"/>
            <a:ext cx="8413115" cy="11226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55600" marR="5080">
              <a:lnSpc>
                <a:spcPts val="2120"/>
              </a:lnSpc>
              <a:spcBef>
                <a:spcPts val="200"/>
              </a:spcBef>
              <a:tabLst>
                <a:tab pos="1596390" algn="l"/>
                <a:tab pos="2919095" algn="l"/>
                <a:tab pos="3646170" algn="l"/>
                <a:tab pos="3940175" algn="l"/>
                <a:tab pos="4929505" algn="l"/>
                <a:tab pos="5892800" algn="l"/>
                <a:tab pos="7522209" algn="l"/>
              </a:tabLst>
            </a:pPr>
            <a:r>
              <a:rPr sz="1800" dirty="0">
                <a:latin typeface="Times New Roman"/>
                <a:cs typeface="Times New Roman"/>
              </a:rPr>
              <a:t>дейс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вия</a:t>
            </a:r>
            <a:r>
              <a:rPr sz="1800" dirty="0">
                <a:latin typeface="Times New Roman"/>
                <a:cs typeface="Times New Roman"/>
              </a:rPr>
              <a:t>х;	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5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я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ля</a:t>
            </a:r>
            <a:r>
              <a:rPr sz="1800" spc="-25" dirty="0">
                <a:latin typeface="Times New Roman"/>
                <a:cs typeface="Times New Roman"/>
              </a:rPr>
              <a:t>ю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ся	</a:t>
            </a:r>
            <a:r>
              <a:rPr sz="1800" spc="-5" dirty="0">
                <a:latin typeface="Times New Roman"/>
                <a:cs typeface="Times New Roman"/>
              </a:rPr>
              <a:t>иг</a:t>
            </a:r>
            <a:r>
              <a:rPr sz="1800" spc="-1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ы,	в	</a:t>
            </a:r>
            <a:r>
              <a:rPr sz="1800" spc="-100" dirty="0">
                <a:latin typeface="Times New Roman"/>
                <a:cs typeface="Times New Roman"/>
              </a:rPr>
              <a:t>к</a:t>
            </a:r>
            <a:r>
              <a:rPr sz="1800" spc="-25" dirty="0">
                <a:latin typeface="Times New Roman"/>
                <a:cs typeface="Times New Roman"/>
              </a:rPr>
              <a:t>о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орых	ре</a:t>
            </a:r>
            <a:r>
              <a:rPr sz="1800" spc="-25" dirty="0">
                <a:latin typeface="Times New Roman"/>
                <a:cs typeface="Times New Roman"/>
              </a:rPr>
              <a:t>б</a:t>
            </a:r>
            <a:r>
              <a:rPr sz="1800" dirty="0">
                <a:latin typeface="Times New Roman"/>
                <a:cs typeface="Times New Roman"/>
              </a:rPr>
              <a:t>енок	</a:t>
            </a:r>
            <a:r>
              <a:rPr sz="1800" spc="-10" dirty="0">
                <a:latin typeface="Times New Roman"/>
                <a:cs typeface="Times New Roman"/>
              </a:rPr>
              <a:t>в</a:t>
            </a: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с</a:t>
            </a:r>
            <a:r>
              <a:rPr sz="1800" spc="-5" dirty="0">
                <a:latin typeface="Times New Roman"/>
                <a:cs typeface="Times New Roman"/>
              </a:rPr>
              <a:t>про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5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т	дейс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вия  взрослого;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1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проявляет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интерес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5" dirty="0">
                <a:latin typeface="Times New Roman"/>
                <a:cs typeface="Times New Roman"/>
              </a:rPr>
              <a:t>сверстникам;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наблюдает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действиями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подражает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им;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354965" algn="l"/>
                <a:tab pos="355600" algn="l"/>
                <a:tab pos="1487805" algn="l"/>
                <a:tab pos="2411730" algn="l"/>
                <a:tab pos="26765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проявляет	</a:t>
            </a:r>
            <a:r>
              <a:rPr sz="1800" dirty="0">
                <a:latin typeface="Times New Roman"/>
                <a:cs typeface="Times New Roman"/>
              </a:rPr>
              <a:t>интерес	к	</a:t>
            </a:r>
            <a:r>
              <a:rPr sz="1800" spc="-10" dirty="0">
                <a:latin typeface="Times New Roman"/>
                <a:cs typeface="Times New Roman"/>
              </a:rPr>
              <a:t>стихам,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1996" y="5351475"/>
            <a:ext cx="4853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8680" algn="l"/>
                <a:tab pos="1144905" algn="l"/>
                <a:tab pos="2112645" algn="l"/>
                <a:tab pos="3885565" algn="l"/>
              </a:tabLst>
            </a:pP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3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сням	и	с</a:t>
            </a:r>
            <a:r>
              <a:rPr sz="1800" spc="-3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аз</a:t>
            </a:r>
            <a:r>
              <a:rPr sz="1800" spc="-2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ам,	р</a:t>
            </a:r>
            <a:r>
              <a:rPr sz="1800" spc="-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25" dirty="0">
                <a:latin typeface="Times New Roman"/>
                <a:cs typeface="Times New Roman"/>
              </a:rPr>
              <a:t>м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1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ри</a:t>
            </a:r>
            <a:r>
              <a:rPr sz="1800" spc="-3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анию	</a:t>
            </a:r>
            <a:r>
              <a:rPr sz="1800" spc="-2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2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т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нки,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370" y="5625490"/>
            <a:ext cx="8413750" cy="1118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2145"/>
              </a:lnSpc>
              <a:spcBef>
                <a:spcPts val="100"/>
              </a:spcBef>
              <a:tabLst>
                <a:tab pos="1515110" algn="l"/>
                <a:tab pos="2623185" algn="l"/>
                <a:tab pos="3130550" algn="l"/>
                <a:tab pos="4079240" algn="l"/>
                <a:tab pos="5634990" algn="l"/>
                <a:tab pos="6978015" algn="l"/>
                <a:tab pos="7364095" algn="l"/>
              </a:tabLst>
            </a:pPr>
            <a:r>
              <a:rPr sz="1800" spc="5" dirty="0">
                <a:latin typeface="Times New Roman"/>
                <a:cs typeface="Times New Roman"/>
              </a:rPr>
              <a:t>стремится	</a:t>
            </a:r>
            <a:r>
              <a:rPr sz="1800" spc="-10" dirty="0">
                <a:latin typeface="Times New Roman"/>
                <a:cs typeface="Times New Roman"/>
              </a:rPr>
              <a:t>двигаться	</a:t>
            </a:r>
            <a:r>
              <a:rPr sz="1800" spc="-20" dirty="0">
                <a:latin typeface="Times New Roman"/>
                <a:cs typeface="Times New Roman"/>
              </a:rPr>
              <a:t>под	</a:t>
            </a:r>
            <a:r>
              <a:rPr sz="1800" spc="-10" dirty="0">
                <a:latin typeface="Times New Roman"/>
                <a:cs typeface="Times New Roman"/>
              </a:rPr>
              <a:t>музыку;	</a:t>
            </a:r>
            <a:r>
              <a:rPr sz="1800" spc="-5" dirty="0">
                <a:latin typeface="Times New Roman"/>
                <a:cs typeface="Times New Roman"/>
              </a:rPr>
              <a:t>эмоционально	откликается	на	различные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2145"/>
              </a:lnSpc>
            </a:pPr>
            <a:r>
              <a:rPr sz="1800" spc="-10" dirty="0">
                <a:latin typeface="Times New Roman"/>
                <a:cs typeface="Times New Roman"/>
              </a:rPr>
              <a:t>произведения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культуры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 искусства;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120"/>
              </a:lnSpc>
              <a:spcBef>
                <a:spcPts val="14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ребенка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развита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крупная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моторика,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стремится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осваивать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различные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виды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движения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(бег,</a:t>
            </a:r>
            <a:r>
              <a:rPr sz="1800" spc="-5" dirty="0">
                <a:latin typeface="Times New Roman"/>
                <a:cs typeface="Times New Roman"/>
              </a:rPr>
              <a:t> лазанье,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перешагивание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пр.).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0"/>
            <a:ext cx="8558530" cy="663575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809625">
              <a:lnSpc>
                <a:spcPct val="100000"/>
              </a:lnSpc>
              <a:spcBef>
                <a:spcPts val="1295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Целевые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ориентиры</a:t>
            </a:r>
            <a:r>
              <a:rPr sz="1800" b="1" i="1" spc="-5" dirty="0">
                <a:latin typeface="Times New Roman"/>
                <a:cs typeface="Times New Roman"/>
              </a:rPr>
              <a:t> на этапе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завершения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дошкольного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образования</a:t>
            </a:r>
            <a:endParaRPr sz="180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овладевает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основными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культурными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способами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деятельности,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проявляет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инициативу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самостоятельность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видах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99400"/>
              </a:lnSpc>
              <a:spcBef>
                <a:spcPts val="15"/>
              </a:spcBef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 </a:t>
            </a:r>
            <a:r>
              <a:rPr sz="1800" spc="-10" dirty="0">
                <a:latin typeface="Times New Roman"/>
                <a:cs typeface="Times New Roman"/>
              </a:rPr>
              <a:t>обладает установкой положительного </a:t>
            </a:r>
            <a:r>
              <a:rPr sz="1800" spc="-5" dirty="0">
                <a:latin typeface="Times New Roman"/>
                <a:cs typeface="Times New Roman"/>
              </a:rPr>
              <a:t>отношения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40" dirty="0">
                <a:latin typeface="Times New Roman"/>
                <a:cs typeface="Times New Roman"/>
              </a:rPr>
              <a:t>миру, </a:t>
            </a:r>
            <a:r>
              <a:rPr sz="1800" dirty="0">
                <a:latin typeface="Times New Roman"/>
                <a:cs typeface="Times New Roman"/>
              </a:rPr>
              <a:t>к разным </a:t>
            </a:r>
            <a:r>
              <a:rPr sz="1800" spc="-5" dirty="0">
                <a:latin typeface="Times New Roman"/>
                <a:cs typeface="Times New Roman"/>
              </a:rPr>
              <a:t>видам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труда, </a:t>
            </a:r>
            <a:r>
              <a:rPr sz="1800" spc="-10" dirty="0">
                <a:latin typeface="Times New Roman"/>
                <a:cs typeface="Times New Roman"/>
              </a:rPr>
              <a:t>другим </a:t>
            </a:r>
            <a:r>
              <a:rPr sz="1800" spc="-25" dirty="0">
                <a:latin typeface="Times New Roman"/>
                <a:cs typeface="Times New Roman"/>
              </a:rPr>
              <a:t>людям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самому себе, </a:t>
            </a:r>
            <a:r>
              <a:rPr sz="1800" spc="-10" dirty="0">
                <a:latin typeface="Times New Roman"/>
                <a:cs typeface="Times New Roman"/>
              </a:rPr>
              <a:t>обладает чувством собственного </a:t>
            </a:r>
            <a:r>
              <a:rPr sz="1800" spc="-5" dirty="0">
                <a:latin typeface="Times New Roman"/>
                <a:cs typeface="Times New Roman"/>
              </a:rPr>
              <a:t>достоинства;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активно </a:t>
            </a:r>
            <a:r>
              <a:rPr sz="1800" spc="-15" dirty="0">
                <a:latin typeface="Times New Roman"/>
                <a:cs typeface="Times New Roman"/>
              </a:rPr>
              <a:t>взаимодействует </a:t>
            </a:r>
            <a:r>
              <a:rPr sz="1800" dirty="0">
                <a:latin typeface="Times New Roman"/>
                <a:cs typeface="Times New Roman"/>
              </a:rPr>
              <a:t>со </a:t>
            </a:r>
            <a:r>
              <a:rPr sz="1800" spc="-5" dirty="0">
                <a:latin typeface="Times New Roman"/>
                <a:cs typeface="Times New Roman"/>
              </a:rPr>
              <a:t>сверстниками </a:t>
            </a:r>
            <a:r>
              <a:rPr sz="1800" dirty="0">
                <a:latin typeface="Times New Roman"/>
                <a:cs typeface="Times New Roman"/>
              </a:rPr>
              <a:t>и взрослыми, </a:t>
            </a:r>
            <a:r>
              <a:rPr sz="1800" spc="-15" dirty="0">
                <a:latin typeface="Times New Roman"/>
                <a:cs typeface="Times New Roman"/>
              </a:rPr>
              <a:t>участвует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совместных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играх.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99200"/>
              </a:lnSpc>
              <a:spcBef>
                <a:spcPts val="55"/>
              </a:spcBef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 </a:t>
            </a:r>
            <a:r>
              <a:rPr sz="1800" spc="-10" dirty="0">
                <a:latin typeface="Times New Roman"/>
                <a:cs typeface="Times New Roman"/>
              </a:rPr>
              <a:t>обладает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развитым </a:t>
            </a:r>
            <a:r>
              <a:rPr sz="1800" spc="-5" dirty="0">
                <a:latin typeface="Times New Roman"/>
                <a:cs typeface="Times New Roman"/>
              </a:rPr>
              <a:t>воображением, </a:t>
            </a:r>
            <a:r>
              <a:rPr sz="1800" spc="-20" dirty="0">
                <a:latin typeface="Times New Roman"/>
                <a:cs typeface="Times New Roman"/>
              </a:rPr>
              <a:t>которое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реализуется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разных видах </a:t>
            </a:r>
            <a:r>
              <a:rPr sz="1800" dirty="0">
                <a:latin typeface="Times New Roman"/>
                <a:cs typeface="Times New Roman"/>
              </a:rPr>
              <a:t> деятельности,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различает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условную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реальную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ситуации,</a:t>
            </a:r>
            <a:r>
              <a:rPr sz="1800" spc="-5" dirty="0">
                <a:latin typeface="Times New Roman"/>
                <a:cs typeface="Times New Roman"/>
              </a:rPr>
              <a:t> умеет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подчиняться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разным </a:t>
            </a:r>
            <a:r>
              <a:rPr sz="1800" spc="-5" dirty="0">
                <a:latin typeface="Times New Roman"/>
                <a:cs typeface="Times New Roman"/>
              </a:rPr>
              <a:t>правилам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социальным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нормам;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3535" algn="just">
              <a:lnSpc>
                <a:spcPct val="99400"/>
              </a:lnSpc>
              <a:spcBef>
                <a:spcPts val="45"/>
              </a:spcBef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 </a:t>
            </a:r>
            <a:r>
              <a:rPr sz="1800" spc="-15" dirty="0">
                <a:latin typeface="Times New Roman"/>
                <a:cs typeface="Times New Roman"/>
              </a:rPr>
              <a:t>достаточно хорошо </a:t>
            </a:r>
            <a:r>
              <a:rPr sz="1800" spc="-5" dirty="0">
                <a:latin typeface="Times New Roman"/>
                <a:cs typeface="Times New Roman"/>
              </a:rPr>
              <a:t>владеет </a:t>
            </a:r>
            <a:r>
              <a:rPr sz="1800" dirty="0">
                <a:latin typeface="Times New Roman"/>
                <a:cs typeface="Times New Roman"/>
              </a:rPr>
              <a:t>устной </a:t>
            </a:r>
            <a:r>
              <a:rPr sz="1800" spc="-15" dirty="0">
                <a:latin typeface="Times New Roman"/>
                <a:cs typeface="Times New Roman"/>
              </a:rPr>
              <a:t>речью,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 </a:t>
            </a:r>
            <a:r>
              <a:rPr sz="1800" spc="-10" dirty="0">
                <a:latin typeface="Times New Roman"/>
                <a:cs typeface="Times New Roman"/>
              </a:rPr>
              <a:t>использовать </a:t>
            </a:r>
            <a:r>
              <a:rPr sz="1800" spc="-15" dirty="0">
                <a:latin typeface="Times New Roman"/>
                <a:cs typeface="Times New Roman"/>
              </a:rPr>
              <a:t>речь </a:t>
            </a:r>
            <a:r>
              <a:rPr sz="1800" dirty="0">
                <a:latin typeface="Times New Roman"/>
                <a:cs typeface="Times New Roman"/>
              </a:rPr>
              <a:t>для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выражения своих </a:t>
            </a:r>
            <a:r>
              <a:rPr sz="1800" dirty="0">
                <a:latin typeface="Times New Roman"/>
                <a:cs typeface="Times New Roman"/>
              </a:rPr>
              <a:t>мыслей, </a:t>
            </a:r>
            <a:r>
              <a:rPr sz="1800" spc="-5" dirty="0">
                <a:latin typeface="Times New Roman"/>
                <a:cs typeface="Times New Roman"/>
              </a:rPr>
              <a:t>чувств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желаний, </a:t>
            </a:r>
            <a:r>
              <a:rPr sz="1800" spc="5" dirty="0">
                <a:latin typeface="Times New Roman"/>
                <a:cs typeface="Times New Roman"/>
              </a:rPr>
              <a:t>построения </a:t>
            </a:r>
            <a:r>
              <a:rPr sz="1800" spc="-20" dirty="0">
                <a:latin typeface="Times New Roman"/>
                <a:cs typeface="Times New Roman"/>
              </a:rPr>
              <a:t>речевого </a:t>
            </a:r>
            <a:r>
              <a:rPr sz="1800" spc="-10" dirty="0">
                <a:latin typeface="Times New Roman"/>
                <a:cs typeface="Times New Roman"/>
              </a:rPr>
              <a:t>высказывания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ситуации</a:t>
            </a:r>
            <a:r>
              <a:rPr sz="1800" spc="-5" dirty="0">
                <a:latin typeface="Times New Roman"/>
                <a:cs typeface="Times New Roman"/>
              </a:rPr>
              <a:t> общения,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выделять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звуки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словах,</a:t>
            </a:r>
            <a:r>
              <a:rPr sz="1800" dirty="0">
                <a:latin typeface="Times New Roman"/>
                <a:cs typeface="Times New Roman"/>
              </a:rPr>
              <a:t> 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ребенка</a:t>
            </a:r>
            <a:r>
              <a:rPr sz="1800" spc="-5" dirty="0">
                <a:latin typeface="Times New Roman"/>
                <a:cs typeface="Times New Roman"/>
              </a:rPr>
              <a:t> складываются </a:t>
            </a:r>
            <a:r>
              <a:rPr sz="1800" dirty="0">
                <a:latin typeface="Times New Roman"/>
                <a:cs typeface="Times New Roman"/>
              </a:rPr>
              <a:t> предпосылки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грамотности;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2120"/>
              </a:lnSpc>
              <a:spcBef>
                <a:spcPts val="145"/>
              </a:spcBef>
              <a:buFont typeface="Symbol"/>
              <a:buChar char=""/>
              <a:tabLst>
                <a:tab pos="356235" algn="l"/>
              </a:tabLst>
            </a:pPr>
            <a:r>
              <a:rPr sz="1800" dirty="0">
                <a:latin typeface="Times New Roman"/>
                <a:cs typeface="Times New Roman"/>
              </a:rPr>
              <a:t>у </a:t>
            </a:r>
            <a:r>
              <a:rPr sz="1800" spc="-10" dirty="0">
                <a:latin typeface="Times New Roman"/>
                <a:cs typeface="Times New Roman"/>
              </a:rPr>
              <a:t>ребенка </a:t>
            </a:r>
            <a:r>
              <a:rPr sz="1800" dirty="0">
                <a:latin typeface="Times New Roman"/>
                <a:cs typeface="Times New Roman"/>
              </a:rPr>
              <a:t>развита </a:t>
            </a:r>
            <a:r>
              <a:rPr sz="1800" spc="-5" dirty="0">
                <a:latin typeface="Times New Roman"/>
                <a:cs typeface="Times New Roman"/>
              </a:rPr>
              <a:t>крупная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мелкая </a:t>
            </a:r>
            <a:r>
              <a:rPr sz="1800" spc="-10" dirty="0">
                <a:latin typeface="Times New Roman"/>
                <a:cs typeface="Times New Roman"/>
              </a:rPr>
              <a:t>моторика; </a:t>
            </a:r>
            <a:r>
              <a:rPr sz="1800" dirty="0">
                <a:latin typeface="Times New Roman"/>
                <a:cs typeface="Times New Roman"/>
              </a:rPr>
              <a:t>он </a:t>
            </a:r>
            <a:r>
              <a:rPr sz="1800" spc="-15" dirty="0">
                <a:latin typeface="Times New Roman"/>
                <a:cs typeface="Times New Roman"/>
              </a:rPr>
              <a:t>подвижен, </a:t>
            </a:r>
            <a:r>
              <a:rPr sz="1800" dirty="0">
                <a:latin typeface="Times New Roman"/>
                <a:cs typeface="Times New Roman"/>
              </a:rPr>
              <a:t>вынослив, </a:t>
            </a:r>
            <a:r>
              <a:rPr sz="1800" spc="-10" dirty="0">
                <a:latin typeface="Times New Roman"/>
                <a:cs typeface="Times New Roman"/>
              </a:rPr>
              <a:t>владеет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основными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движениями,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может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контролировать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движения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управлять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ими;</a:t>
            </a:r>
            <a:endParaRPr sz="1800">
              <a:latin typeface="Times New Roman"/>
              <a:cs typeface="Times New Roman"/>
            </a:endParaRPr>
          </a:p>
          <a:p>
            <a:pPr marL="355600" indent="-343535" algn="just">
              <a:lnSpc>
                <a:spcPts val="2135"/>
              </a:lnSpc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</a:t>
            </a:r>
            <a:r>
              <a:rPr sz="1800" spc="7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способен</a:t>
            </a:r>
            <a:r>
              <a:rPr sz="1800" spc="7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7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волевым</a:t>
            </a:r>
            <a:r>
              <a:rPr sz="1800" spc="7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усилиям,</a:t>
            </a:r>
            <a:r>
              <a:rPr sz="1800" spc="7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</a:t>
            </a:r>
            <a:r>
              <a:rPr sz="1800" spc="7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следовать</a:t>
            </a:r>
            <a:r>
              <a:rPr sz="1800" spc="7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социальным</a:t>
            </a:r>
            <a:r>
              <a:rPr sz="1800" spc="7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нормам</a:t>
            </a:r>
            <a:endParaRPr sz="1800">
              <a:latin typeface="Times New Roman"/>
              <a:cs typeface="Times New Roman"/>
            </a:endParaRPr>
          </a:p>
          <a:p>
            <a:pPr marL="355600" marR="7620" algn="just">
              <a:lnSpc>
                <a:spcPts val="2120"/>
              </a:lnSpc>
              <a:spcBef>
                <a:spcPts val="105"/>
              </a:spcBef>
            </a:pPr>
            <a:r>
              <a:rPr sz="1800" spc="-10" dirty="0">
                <a:latin typeface="Times New Roman"/>
                <a:cs typeface="Times New Roman"/>
              </a:rPr>
              <a:t>поведения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правилам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разных видах </a:t>
            </a:r>
            <a:r>
              <a:rPr sz="1800" dirty="0">
                <a:latin typeface="Times New Roman"/>
                <a:cs typeface="Times New Roman"/>
              </a:rPr>
              <a:t>деятельности,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 </a:t>
            </a:r>
            <a:r>
              <a:rPr sz="1800" spc="-25" dirty="0">
                <a:latin typeface="Times New Roman"/>
                <a:cs typeface="Times New Roman"/>
              </a:rPr>
              <a:t>соблюдать </a:t>
            </a:r>
            <a:r>
              <a:rPr sz="1800" spc="-5" dirty="0">
                <a:latin typeface="Times New Roman"/>
                <a:cs typeface="Times New Roman"/>
              </a:rPr>
              <a:t>правила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безопасного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поведения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личной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гигиены;</a:t>
            </a:r>
            <a:endParaRPr sz="180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2160"/>
              </a:lnSpc>
              <a:spcBef>
                <a:spcPts val="50"/>
              </a:spcBef>
              <a:buFont typeface="Symbol"/>
              <a:buChar char=""/>
              <a:tabLst>
                <a:tab pos="35623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ребенок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проявляет</a:t>
            </a:r>
            <a:r>
              <a:rPr sz="1800" spc="-5" dirty="0">
                <a:latin typeface="Times New Roman"/>
                <a:cs typeface="Times New Roman"/>
              </a:rPr>
              <a:t> любознательность,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интересуется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причинно-следственными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связями,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пытается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самостоятельно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придумывать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объяснения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явлениям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природы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  <a:p>
            <a:pPr marL="355600" marR="7620" algn="just">
              <a:lnSpc>
                <a:spcPts val="2120"/>
              </a:lnSpc>
              <a:spcBef>
                <a:spcPts val="30"/>
              </a:spcBef>
            </a:pPr>
            <a:r>
              <a:rPr sz="1800" spc="-5" dirty="0">
                <a:latin typeface="Times New Roman"/>
                <a:cs typeface="Times New Roman"/>
              </a:rPr>
              <a:t>поступкам </a:t>
            </a:r>
            <a:r>
              <a:rPr sz="1800" spc="-20" dirty="0">
                <a:latin typeface="Times New Roman"/>
                <a:cs typeface="Times New Roman"/>
              </a:rPr>
              <a:t>людей; </a:t>
            </a:r>
            <a:r>
              <a:rPr sz="1800" dirty="0">
                <a:latin typeface="Times New Roman"/>
                <a:cs typeface="Times New Roman"/>
              </a:rPr>
              <a:t>склонен </a:t>
            </a:r>
            <a:r>
              <a:rPr sz="1800" spc="-25" dirty="0">
                <a:latin typeface="Times New Roman"/>
                <a:cs typeface="Times New Roman"/>
              </a:rPr>
              <a:t>наблюдать, </a:t>
            </a:r>
            <a:r>
              <a:rPr sz="1800" spc="-10" dirty="0">
                <a:latin typeface="Times New Roman"/>
                <a:cs typeface="Times New Roman"/>
              </a:rPr>
              <a:t>экспериментировать. Обладает начальными </a:t>
            </a:r>
            <a:r>
              <a:rPr sz="1800" spc="-5" dirty="0">
                <a:latin typeface="Times New Roman"/>
                <a:cs typeface="Times New Roman"/>
              </a:rPr>
              <a:t> знаниями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природном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социальном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мире,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котором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 </a:t>
            </a:r>
            <a:r>
              <a:rPr sz="1800" spc="-25" dirty="0">
                <a:latin typeface="Times New Roman"/>
                <a:cs typeface="Times New Roman"/>
              </a:rPr>
              <a:t>живет.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42113"/>
            <a:ext cx="8774430" cy="276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2243455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Целевые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ориентиры	</a:t>
            </a:r>
            <a:r>
              <a:rPr sz="1800" b="1" i="1" spc="-5" dirty="0">
                <a:latin typeface="Times New Roman"/>
                <a:cs typeface="Times New Roman"/>
              </a:rPr>
              <a:t>на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этапе завершения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реализации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РП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(«Региональной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программы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дошкольного</a:t>
            </a:r>
            <a:r>
              <a:rPr sz="1800" b="1" i="1" spc="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образования»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Р.К.Шаехова)</a:t>
            </a:r>
            <a:endParaRPr sz="1800">
              <a:latin typeface="Times New Roman"/>
              <a:cs typeface="Times New Roman"/>
            </a:endParaRPr>
          </a:p>
          <a:p>
            <a:pPr marL="342265" indent="-342265">
              <a:lnSpc>
                <a:spcPts val="2135"/>
              </a:lnSpc>
              <a:buFont typeface="Symbol"/>
              <a:buChar char=""/>
              <a:tabLst>
                <a:tab pos="3422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Интересуется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историей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культурой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семьи,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выполняет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правила,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принятые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R="3970654" algn="ctr">
              <a:lnSpc>
                <a:spcPts val="2135"/>
              </a:lnSpc>
            </a:pPr>
            <a:r>
              <a:rPr sz="1800" spc="5" dirty="0">
                <a:latin typeface="Times New Roman"/>
                <a:cs typeface="Times New Roman"/>
              </a:rPr>
              <a:t>семье,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поддерживает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семейные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традиции.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Положительно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относится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окружающим,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проявляет</a:t>
            </a:r>
            <a:r>
              <a:rPr sz="1800" spc="-5" dirty="0">
                <a:latin typeface="Times New Roman"/>
                <a:cs typeface="Times New Roman"/>
              </a:rPr>
              <a:t> уважительное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отношение</a:t>
            </a:r>
            <a:r>
              <a:rPr sz="1800" dirty="0">
                <a:latin typeface="Times New Roman"/>
                <a:cs typeface="Times New Roman"/>
              </a:rPr>
              <a:t> к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людям</a:t>
            </a:r>
            <a:r>
              <a:rPr sz="1800" dirty="0">
                <a:latin typeface="Times New Roman"/>
                <a:cs typeface="Times New Roman"/>
              </a:rPr>
              <a:t> (независимо </a:t>
            </a:r>
            <a:r>
              <a:rPr sz="1800" spc="-15" dirty="0">
                <a:latin typeface="Times New Roman"/>
                <a:cs typeface="Times New Roman"/>
              </a:rPr>
              <a:t>от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социального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происхождения,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расовой принадлежности)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100"/>
              </a:lnSpc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Расширяет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круг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общения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людьми,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владеющими </a:t>
            </a:r>
            <a:r>
              <a:rPr sz="1800" spc="-15" dirty="0">
                <a:latin typeface="Times New Roman"/>
                <a:cs typeface="Times New Roman"/>
              </a:rPr>
              <a:t>двумя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государственными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языками.</a:t>
            </a:r>
            <a:endParaRPr sz="1800">
              <a:latin typeface="Times New Roman"/>
              <a:cs typeface="Times New Roman"/>
            </a:endParaRPr>
          </a:p>
          <a:p>
            <a:pPr marL="354965" marR="5715" indent="-342900" algn="just">
              <a:lnSpc>
                <a:spcPct val="98900"/>
              </a:lnSpc>
              <a:spcBef>
                <a:spcPts val="7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Имеет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представления </a:t>
            </a:r>
            <a:r>
              <a:rPr sz="1800" dirty="0">
                <a:latin typeface="Times New Roman"/>
                <a:cs typeface="Times New Roman"/>
              </a:rPr>
              <a:t>об </a:t>
            </a:r>
            <a:r>
              <a:rPr sz="1800" spc="-10" dirty="0">
                <a:latin typeface="Times New Roman"/>
                <a:cs typeface="Times New Roman"/>
              </a:rPr>
              <a:t>отдельных </a:t>
            </a:r>
            <a:r>
              <a:rPr sz="1800" spc="-5" dirty="0">
                <a:latin typeface="Times New Roman"/>
                <a:cs typeface="Times New Roman"/>
              </a:rPr>
              <a:t>элементах </a:t>
            </a:r>
            <a:r>
              <a:rPr sz="1800" spc="-30" dirty="0">
                <a:latin typeface="Times New Roman"/>
                <a:cs typeface="Times New Roman"/>
              </a:rPr>
              <a:t>культуры </a:t>
            </a:r>
            <a:r>
              <a:rPr sz="1800" spc="-10" dirty="0">
                <a:latin typeface="Times New Roman"/>
                <a:cs typeface="Times New Roman"/>
              </a:rPr>
              <a:t>народов Поволжья </a:t>
            </a:r>
            <a:r>
              <a:rPr sz="1800" dirty="0">
                <a:latin typeface="Times New Roman"/>
                <a:cs typeface="Times New Roman"/>
              </a:rPr>
              <a:t>(язык,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одежда, искусство, </a:t>
            </a:r>
            <a:r>
              <a:rPr sz="1800" spc="-5" dirty="0">
                <a:latin typeface="Times New Roman"/>
                <a:cs typeface="Times New Roman"/>
              </a:rPr>
              <a:t>обычаи, национальная </a:t>
            </a:r>
            <a:r>
              <a:rPr sz="1800" spc="-10" dirty="0">
                <a:latin typeface="Times New Roman"/>
                <a:cs typeface="Times New Roman"/>
              </a:rPr>
              <a:t>кухня, </a:t>
            </a:r>
            <a:r>
              <a:rPr sz="1800" spc="-5" dirty="0">
                <a:latin typeface="Times New Roman"/>
                <a:cs typeface="Times New Roman"/>
              </a:rPr>
              <a:t>игры, игрушки),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-5" dirty="0">
                <a:latin typeface="Times New Roman"/>
                <a:cs typeface="Times New Roman"/>
              </a:rPr>
              <a:t>национальных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этнических</a:t>
            </a:r>
            <a:r>
              <a:rPr sz="1800" spc="-5" dirty="0">
                <a:latin typeface="Times New Roman"/>
                <a:cs typeface="Times New Roman"/>
              </a:rPr>
              <a:t> различиях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между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людьми.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2885947"/>
            <a:ext cx="4594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  <a:tab pos="1368425" algn="l"/>
                <a:tab pos="3153410" algn="l"/>
              </a:tabLst>
            </a:pPr>
            <a:r>
              <a:rPr sz="1800" spc="-5" dirty="0">
                <a:latin typeface="Times New Roman"/>
                <a:cs typeface="Times New Roman"/>
              </a:rPr>
              <a:t>Имеет	</a:t>
            </a:r>
            <a:r>
              <a:rPr sz="1800" spc="-10" dirty="0">
                <a:latin typeface="Times New Roman"/>
                <a:cs typeface="Times New Roman"/>
              </a:rPr>
              <a:t>первоначальные	</a:t>
            </a:r>
            <a:r>
              <a:rPr sz="1800" spc="-5" dirty="0">
                <a:latin typeface="Times New Roman"/>
                <a:cs typeface="Times New Roman"/>
              </a:rPr>
              <a:t>представления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4015" y="2885947"/>
            <a:ext cx="147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390" algn="l"/>
              </a:tabLst>
            </a:pPr>
            <a:r>
              <a:rPr sz="1800" dirty="0">
                <a:latin typeface="Times New Roman"/>
                <a:cs typeface="Times New Roman"/>
              </a:rPr>
              <a:t>о	</a:t>
            </a:r>
            <a:r>
              <a:rPr sz="1800" spc="-35" dirty="0">
                <a:latin typeface="Times New Roman"/>
                <a:cs typeface="Times New Roman"/>
              </a:rPr>
              <a:t>к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-80" dirty="0">
                <a:latin typeface="Times New Roman"/>
                <a:cs typeface="Times New Roman"/>
              </a:rPr>
              <a:t>ь</a:t>
            </a:r>
            <a:r>
              <a:rPr sz="1800" spc="-35" dirty="0">
                <a:latin typeface="Times New Roman"/>
                <a:cs typeface="Times New Roman"/>
              </a:rPr>
              <a:t>т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рных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6285" y="2885947"/>
            <a:ext cx="1195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15" dirty="0">
                <a:latin typeface="Times New Roman"/>
                <a:cs typeface="Times New Roman"/>
              </a:rPr>
              <a:t>т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ян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я</a:t>
            </a:r>
            <a:r>
              <a:rPr sz="1800" spc="-15" dirty="0">
                <a:latin typeface="Times New Roman"/>
                <a:cs typeface="Times New Roman"/>
              </a:rPr>
              <a:t>х</a:t>
            </a:r>
            <a:r>
              <a:rPr sz="1800" dirty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5218" y="2885947"/>
            <a:ext cx="9823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сновных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234" y="3160267"/>
            <a:ext cx="5224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3050" algn="l"/>
                <a:tab pos="2716530" algn="l"/>
              </a:tabLst>
            </a:pPr>
            <a:r>
              <a:rPr sz="1800" dirty="0">
                <a:latin typeface="Times New Roman"/>
                <a:cs typeface="Times New Roman"/>
              </a:rPr>
              <a:t>исторических	</a:t>
            </a:r>
            <a:r>
              <a:rPr sz="1800" spc="-5" dirty="0">
                <a:latin typeface="Times New Roman"/>
                <a:cs typeface="Times New Roman"/>
              </a:rPr>
              <a:t>событиях,	достопримечательностях,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15914" y="3160267"/>
            <a:ext cx="3043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9995" algn="l"/>
                <a:tab pos="2268220" algn="l"/>
              </a:tabLst>
            </a:pPr>
            <a:r>
              <a:rPr sz="1800" spc="-15" dirty="0">
                <a:latin typeface="Times New Roman"/>
                <a:cs typeface="Times New Roman"/>
              </a:rPr>
              <a:t>символике	</a:t>
            </a:r>
            <a:r>
              <a:rPr sz="1800" spc="-10" dirty="0">
                <a:latin typeface="Times New Roman"/>
                <a:cs typeface="Times New Roman"/>
              </a:rPr>
              <a:t>крупных	</a:t>
            </a:r>
            <a:r>
              <a:rPr sz="1800" spc="-20" dirty="0">
                <a:latin typeface="Times New Roman"/>
                <a:cs typeface="Times New Roman"/>
              </a:rPr>
              <a:t>городов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334" y="3428492"/>
            <a:ext cx="877443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региона,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интересуется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происхождением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названий.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135"/>
              </a:lnSpc>
              <a:spcBef>
                <a:spcPts val="4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Имеет</a:t>
            </a:r>
            <a:r>
              <a:rPr sz="1800" spc="10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представление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России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как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своей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стране,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узнает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безошибочно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называет</a:t>
            </a:r>
            <a:endParaRPr sz="1800">
              <a:latin typeface="Times New Roman"/>
              <a:cs typeface="Times New Roman"/>
            </a:endParaRPr>
          </a:p>
          <a:p>
            <a:pPr marL="354965" algn="just">
              <a:lnSpc>
                <a:spcPts val="2135"/>
              </a:lnSpc>
            </a:pPr>
            <a:r>
              <a:rPr sz="1800" spc="-10" dirty="0">
                <a:latin typeface="Times New Roman"/>
                <a:cs typeface="Times New Roman"/>
              </a:rPr>
              <a:t>символику </a:t>
            </a:r>
            <a:r>
              <a:rPr sz="1800" spc="-15" dirty="0">
                <a:latin typeface="Times New Roman"/>
                <a:cs typeface="Times New Roman"/>
              </a:rPr>
              <a:t>государства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(флаг,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герб,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гимн).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98900"/>
              </a:lnSpc>
              <a:spcBef>
                <a:spcPts val="7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Имеет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представления </a:t>
            </a:r>
            <a:r>
              <a:rPr sz="1800" dirty="0">
                <a:latin typeface="Times New Roman"/>
                <a:cs typeface="Times New Roman"/>
              </a:rPr>
              <a:t>о своем крае </a:t>
            </a:r>
            <a:r>
              <a:rPr sz="1800" spc="-15" dirty="0">
                <a:latin typeface="Times New Roman"/>
                <a:cs typeface="Times New Roman"/>
              </a:rPr>
              <a:t>как </a:t>
            </a:r>
            <a:r>
              <a:rPr sz="1800" spc="-5" dirty="0">
                <a:latin typeface="Times New Roman"/>
                <a:cs typeface="Times New Roman"/>
              </a:rPr>
              <a:t>части России, </a:t>
            </a:r>
            <a:r>
              <a:rPr sz="1800" dirty="0">
                <a:latin typeface="Times New Roman"/>
                <a:cs typeface="Times New Roman"/>
              </a:rPr>
              <a:t>об </a:t>
            </a:r>
            <a:r>
              <a:rPr sz="1800" spc="-10" dirty="0">
                <a:latin typeface="Times New Roman"/>
                <a:cs typeface="Times New Roman"/>
              </a:rPr>
              <a:t>истории </a:t>
            </a:r>
            <a:r>
              <a:rPr sz="1800" spc="-15" dirty="0">
                <a:latin typeface="Times New Roman"/>
                <a:cs typeface="Times New Roman"/>
              </a:rPr>
              <a:t>родного города,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знаменитых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людях,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проживающих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нем,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достопримечательностях, </a:t>
            </a:r>
            <a:r>
              <a:rPr sz="1800" dirty="0">
                <a:latin typeface="Times New Roman"/>
                <a:cs typeface="Times New Roman"/>
              </a:rPr>
              <a:t> традициях,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труде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людей.</a:t>
            </a:r>
            <a:endParaRPr sz="1800">
              <a:latin typeface="Times New Roman"/>
              <a:cs typeface="Times New Roman"/>
            </a:endParaRPr>
          </a:p>
          <a:p>
            <a:pPr marL="354965" marR="8255" indent="-342900" algn="just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Проявляет</a:t>
            </a:r>
            <a:r>
              <a:rPr sz="1800" spc="-5" dirty="0">
                <a:latin typeface="Times New Roman"/>
                <a:cs typeface="Times New Roman"/>
              </a:rPr>
              <a:t> любознательность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вопросах </a:t>
            </a:r>
            <a:r>
              <a:rPr sz="1800" spc="-10" dirty="0">
                <a:latin typeface="Times New Roman"/>
                <a:cs typeface="Times New Roman"/>
              </a:rPr>
              <a:t>истории Республики </a:t>
            </a:r>
            <a:r>
              <a:rPr sz="1800" spc="-5" dirty="0">
                <a:latin typeface="Times New Roman"/>
                <a:cs typeface="Times New Roman"/>
              </a:rPr>
              <a:t>Татарстан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5" dirty="0">
                <a:latin typeface="Times New Roman"/>
                <a:cs typeface="Times New Roman"/>
              </a:rPr>
              <a:t>основных 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достопримечательностях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её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столицы.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34" y="5629147"/>
            <a:ext cx="2181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  <a:tab pos="1725930" algn="l"/>
              </a:tabLst>
            </a:pPr>
            <a:r>
              <a:rPr sz="1800" spc="-5" dirty="0">
                <a:latin typeface="Times New Roman"/>
                <a:cs typeface="Times New Roman"/>
              </a:rPr>
              <a:t>Осо</a:t>
            </a:r>
            <a:r>
              <a:rPr sz="1800" spc="-10" dirty="0">
                <a:latin typeface="Times New Roman"/>
                <a:cs typeface="Times New Roman"/>
              </a:rPr>
              <a:t>з</a:t>
            </a:r>
            <a:r>
              <a:rPr sz="1800" spc="-5" dirty="0">
                <a:latin typeface="Times New Roman"/>
                <a:cs typeface="Times New Roman"/>
              </a:rPr>
              <a:t>нае</a:t>
            </a:r>
            <a:r>
              <a:rPr sz="1800" dirty="0">
                <a:latin typeface="Times New Roman"/>
                <a:cs typeface="Times New Roman"/>
              </a:rPr>
              <a:t>т	</a:t>
            </a:r>
            <a:r>
              <a:rPr sz="1800" spc="-15" dirty="0">
                <a:latin typeface="Times New Roman"/>
                <a:cs typeface="Times New Roman"/>
              </a:rPr>
              <a:t>р</a:t>
            </a:r>
            <a:r>
              <a:rPr sz="1800" spc="-3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7845" y="5629147"/>
            <a:ext cx="63804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1250" algn="l"/>
                <a:tab pos="1456055" algn="l"/>
                <a:tab pos="2573020" algn="l"/>
                <a:tab pos="4194810" algn="l"/>
                <a:tab pos="5389880" algn="l"/>
              </a:tabLst>
            </a:pP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ело</a:t>
            </a:r>
            <a:r>
              <a:rPr sz="1800" spc="-1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е</a:t>
            </a:r>
            <a:r>
              <a:rPr sz="1800" spc="-2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	в	развитии	</a:t>
            </a:r>
            <a:r>
              <a:rPr sz="1800" spc="-5" dirty="0">
                <a:latin typeface="Times New Roman"/>
                <a:cs typeface="Times New Roman"/>
              </a:rPr>
              <a:t>нац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ль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й	</a:t>
            </a:r>
            <a:r>
              <a:rPr sz="1800" spc="-40" dirty="0">
                <a:latin typeface="Times New Roman"/>
                <a:cs typeface="Times New Roman"/>
              </a:rPr>
              <a:t>к</a:t>
            </a:r>
            <a:r>
              <a:rPr sz="1800" spc="-65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-80" dirty="0">
                <a:latin typeface="Times New Roman"/>
                <a:cs typeface="Times New Roman"/>
              </a:rPr>
              <a:t>ь</a:t>
            </a:r>
            <a:r>
              <a:rPr sz="1800" spc="-35" dirty="0">
                <a:latin typeface="Times New Roman"/>
                <a:cs typeface="Times New Roman"/>
              </a:rPr>
              <a:t>т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р</a:t>
            </a:r>
            <a:r>
              <a:rPr sz="1800" spc="-15" dirty="0">
                <a:latin typeface="Times New Roman"/>
                <a:cs typeface="Times New Roman"/>
              </a:rPr>
              <a:t>ы</a:t>
            </a:r>
            <a:r>
              <a:rPr sz="1800" dirty="0">
                <a:latin typeface="Times New Roman"/>
                <a:cs typeface="Times New Roman"/>
              </a:rPr>
              <a:t>,	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10" dirty="0">
                <a:latin typeface="Times New Roman"/>
                <a:cs typeface="Times New Roman"/>
              </a:rPr>
              <a:t>р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я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ляет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334" y="5897981"/>
            <a:ext cx="87706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любознательность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элементам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культуры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как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результатам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человеческого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труда.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  <a:tab pos="15932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Проявляет	</a:t>
            </a:r>
            <a:r>
              <a:rPr sz="1800" dirty="0">
                <a:latin typeface="Times New Roman"/>
                <a:cs typeface="Times New Roman"/>
              </a:rPr>
              <a:t>интерес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живописным,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скульптурным,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музыкальным</a:t>
            </a:r>
            <a:r>
              <a:rPr sz="1800" spc="40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др.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средствам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искусства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деятелей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культуры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Республики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Татарстан.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214121"/>
            <a:ext cx="8559800" cy="550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100"/>
              </a:spcBef>
              <a:tabLst>
                <a:tab pos="2312670" algn="l"/>
              </a:tabLst>
            </a:pPr>
            <a:r>
              <a:rPr sz="1800" b="1" i="1" spc="-10" dirty="0">
                <a:latin typeface="Times New Roman"/>
                <a:cs typeface="Times New Roman"/>
              </a:rPr>
              <a:t>Целевые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ориентиры	на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этапе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завершения </a:t>
            </a:r>
            <a:r>
              <a:rPr sz="1800" b="1" i="1" spc="-15" dirty="0">
                <a:latin typeface="Times New Roman"/>
                <a:cs typeface="Times New Roman"/>
              </a:rPr>
              <a:t>дошкольного</a:t>
            </a:r>
            <a:r>
              <a:rPr sz="1800" b="1" i="1" spc="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образования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i="1" spc="-5" dirty="0">
                <a:latin typeface="Times New Roman"/>
                <a:cs typeface="Times New Roman"/>
              </a:rPr>
              <a:t>по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обучению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детей</a:t>
            </a:r>
            <a:r>
              <a:rPr sz="1800" b="1" i="1" spc="42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татарскому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языку</a:t>
            </a:r>
            <a:endParaRPr sz="1800">
              <a:latin typeface="Times New Roman"/>
              <a:cs typeface="Times New Roman"/>
            </a:endParaRPr>
          </a:p>
          <a:p>
            <a:pPr marL="156845" marR="158115" algn="ctr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(Программа</a:t>
            </a:r>
            <a:r>
              <a:rPr sz="1800" b="1" i="1" spc="-5" dirty="0">
                <a:latin typeface="Times New Roman"/>
                <a:cs typeface="Times New Roman"/>
              </a:rPr>
              <a:t> «Обучение </a:t>
            </a:r>
            <a:r>
              <a:rPr sz="1800" b="1" i="1" spc="-15" dirty="0">
                <a:latin typeface="Times New Roman"/>
                <a:cs typeface="Times New Roman"/>
              </a:rPr>
              <a:t>русскоязычных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детей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татарскому</a:t>
            </a:r>
            <a:r>
              <a:rPr sz="1800" b="1" i="1" spc="-5" dirty="0">
                <a:latin typeface="Times New Roman"/>
                <a:cs typeface="Times New Roman"/>
              </a:rPr>
              <a:t> языку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в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детском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саду»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З.М.</a:t>
            </a:r>
            <a:r>
              <a:rPr sz="1800" b="1" i="1" spc="-10" dirty="0">
                <a:latin typeface="Times New Roman"/>
                <a:cs typeface="Times New Roman"/>
              </a:rPr>
              <a:t> Зариповой)</a:t>
            </a:r>
            <a:endParaRPr sz="1800">
              <a:latin typeface="Times New Roman"/>
              <a:cs typeface="Times New Roman"/>
            </a:endParaRPr>
          </a:p>
          <a:p>
            <a:pPr marL="355600" marR="7620" indent="-342900">
              <a:lnSpc>
                <a:spcPts val="2110"/>
              </a:lnSpc>
              <a:spcBef>
                <a:spcPts val="115"/>
              </a:spcBef>
              <a:buFont typeface="Symbol"/>
              <a:buChar char=""/>
              <a:tabLst>
                <a:tab pos="354965" algn="l"/>
                <a:tab pos="355600" algn="l"/>
                <a:tab pos="1571625" algn="l"/>
                <a:tab pos="3030220" algn="l"/>
                <a:tab pos="3664585" algn="l"/>
                <a:tab pos="4053204" algn="l"/>
                <a:tab pos="4940300" algn="l"/>
                <a:tab pos="6948805" algn="l"/>
                <a:tab pos="7671434" algn="l"/>
              </a:tabLst>
            </a:pP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spc="-15" dirty="0">
                <a:latin typeface="Times New Roman"/>
                <a:cs typeface="Times New Roman"/>
              </a:rPr>
              <a:t>м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13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,	об</a:t>
            </a:r>
            <a:r>
              <a:rPr sz="1800" spc="-2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" dirty="0">
                <a:latin typeface="Times New Roman"/>
                <a:cs typeface="Times New Roman"/>
              </a:rPr>
              <a:t>щ</a:t>
            </a:r>
            <a:r>
              <a:rPr sz="1800" dirty="0">
                <a:latin typeface="Times New Roman"/>
                <a:cs typeface="Times New Roman"/>
              </a:rPr>
              <a:t>ен</a:t>
            </a:r>
            <a:r>
              <a:rPr sz="1800" spc="-15" dirty="0">
                <a:latin typeface="Times New Roman"/>
                <a:cs typeface="Times New Roman"/>
              </a:rPr>
              <a:t>н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ю	р</a:t>
            </a:r>
            <a:r>
              <a:rPr sz="1800" spc="-45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ь	(в	рам</a:t>
            </a:r>
            <a:r>
              <a:rPr sz="1800" spc="-3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ах	</a:t>
            </a:r>
            <a:r>
              <a:rPr sz="1800" spc="-5" dirty="0">
                <a:latin typeface="Times New Roman"/>
                <a:cs typeface="Times New Roman"/>
              </a:rPr>
              <a:t>пр</a:t>
            </a:r>
            <a:r>
              <a:rPr sz="1800" spc="-25" dirty="0">
                <a:latin typeface="Times New Roman"/>
                <a:cs typeface="Times New Roman"/>
              </a:rPr>
              <a:t>е</a:t>
            </a:r>
            <a:r>
              <a:rPr sz="1800" spc="-20" dirty="0">
                <a:latin typeface="Times New Roman"/>
                <a:cs typeface="Times New Roman"/>
              </a:rPr>
              <a:t>д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м</a:t>
            </a:r>
            <a:r>
              <a:rPr sz="1800" spc="-25" dirty="0">
                <a:latin typeface="Times New Roman"/>
                <a:cs typeface="Times New Roman"/>
              </a:rPr>
              <a:t>о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рен</a:t>
            </a:r>
            <a:r>
              <a:rPr sz="1800" spc="-15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45" dirty="0">
                <a:latin typeface="Times New Roman"/>
                <a:cs typeface="Times New Roman"/>
              </a:rPr>
              <a:t>г</a:t>
            </a:r>
            <a:r>
              <a:rPr sz="1800" dirty="0">
                <a:latin typeface="Times New Roman"/>
                <a:cs typeface="Times New Roman"/>
              </a:rPr>
              <a:t>о	УМК	</a:t>
            </a:r>
            <a:r>
              <a:rPr sz="1800" spc="-15" dirty="0">
                <a:latin typeface="Times New Roman"/>
                <a:cs typeface="Times New Roman"/>
              </a:rPr>
              <a:t>«</a:t>
            </a:r>
            <a:r>
              <a:rPr sz="1800" spc="-45" dirty="0">
                <a:latin typeface="Times New Roman"/>
                <a:cs typeface="Times New Roman"/>
              </a:rPr>
              <a:t>Та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-45" dirty="0">
                <a:latin typeface="Times New Roman"/>
                <a:cs typeface="Times New Roman"/>
              </a:rPr>
              <a:t>р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а  сөйләшәбез»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  </a:t>
            </a:r>
            <a:r>
              <a:rPr sz="1800" spc="-10" dirty="0">
                <a:latin typeface="Times New Roman"/>
                <a:cs typeface="Times New Roman"/>
              </a:rPr>
              <a:t>«Учимся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говорить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по-татарски»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образовательного </a:t>
            </a:r>
            <a:r>
              <a:rPr sz="1800" spc="-5" dirty="0">
                <a:latin typeface="Times New Roman"/>
                <a:cs typeface="Times New Roman"/>
              </a:rPr>
              <a:t>материала).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125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Овладел,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лексическим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объемом,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предусмотренным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УМК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«Татарча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сөйләшәбез»,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2135"/>
              </a:lnSpc>
            </a:pPr>
            <a:r>
              <a:rPr sz="1800" spc="-10" dirty="0">
                <a:latin typeface="Times New Roman"/>
                <a:cs typeface="Times New Roman"/>
              </a:rPr>
              <a:t>более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167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слов,</a:t>
            </a:r>
            <a:r>
              <a:rPr sz="1800" spc="-5" dirty="0">
                <a:latin typeface="Times New Roman"/>
                <a:cs typeface="Times New Roman"/>
              </a:rPr>
              <a:t> правильно 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произносит.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  <a:tab pos="61931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Проявляет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систему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устойчивых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интересов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познанию	</a:t>
            </a:r>
            <a:r>
              <a:rPr sz="1800" spc="-15" dirty="0">
                <a:latin typeface="Times New Roman"/>
                <a:cs typeface="Times New Roman"/>
              </a:rPr>
              <a:t>татарского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языка.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Участвует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диалоге, </a:t>
            </a:r>
            <a:r>
              <a:rPr sz="1800" spc="-10" dirty="0">
                <a:latin typeface="Times New Roman"/>
                <a:cs typeface="Times New Roman"/>
              </a:rPr>
              <a:t>поддерживает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тему </a:t>
            </a:r>
            <a:r>
              <a:rPr sz="1800" spc="-10" dirty="0">
                <a:latin typeface="Times New Roman"/>
                <a:cs typeface="Times New Roman"/>
              </a:rPr>
              <a:t>разговора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татарском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языке.</a:t>
            </a:r>
            <a:endParaRPr sz="1800">
              <a:latin typeface="Times New Roman"/>
              <a:cs typeface="Times New Roman"/>
            </a:endParaRPr>
          </a:p>
          <a:p>
            <a:pPr marL="355600" marR="6985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  <a:tab pos="1806575" algn="l"/>
                <a:tab pos="4566285" algn="l"/>
              </a:tabLst>
            </a:pPr>
            <a:r>
              <a:rPr sz="1800" spc="-10" dirty="0">
                <a:latin typeface="Times New Roman"/>
                <a:cs typeface="Times New Roman"/>
              </a:rPr>
              <a:t>Рассказывает	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себе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татарском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языке	(как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зовут,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сколько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лет,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где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живет,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какая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семья)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1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15" dirty="0">
                <a:latin typeface="Times New Roman"/>
                <a:cs typeface="Times New Roman"/>
              </a:rPr>
              <a:t>может </a:t>
            </a:r>
            <a:r>
              <a:rPr sz="1800" spc="-5" dirty="0">
                <a:latin typeface="Times New Roman"/>
                <a:cs typeface="Times New Roman"/>
              </a:rPr>
              <a:t>описать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сюжетную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картинку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из</a:t>
            </a:r>
            <a:r>
              <a:rPr sz="1800" dirty="0">
                <a:latin typeface="Times New Roman"/>
                <a:cs typeface="Times New Roman"/>
              </a:rPr>
              <a:t> 3-8 </a:t>
            </a:r>
            <a:r>
              <a:rPr sz="1800" spc="-10" dirty="0">
                <a:latin typeface="Times New Roman"/>
                <a:cs typeface="Times New Roman"/>
              </a:rPr>
              <a:t>предложений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spc="-15" dirty="0">
                <a:latin typeface="Times New Roman"/>
                <a:cs typeface="Times New Roman"/>
              </a:rPr>
              <a:t>татарском</a:t>
            </a:r>
            <a:r>
              <a:rPr sz="1800" spc="-10" dirty="0">
                <a:latin typeface="Times New Roman"/>
                <a:cs typeface="Times New Roman"/>
              </a:rPr>
              <a:t> языке.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Достигает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результата,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заданного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дидактической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(лексической)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игрой.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8900"/>
              </a:lnSpc>
              <a:spcBef>
                <a:spcPts val="70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Ориентируется</a:t>
            </a:r>
            <a:r>
              <a:rPr sz="1800" dirty="0">
                <a:latin typeface="Times New Roman"/>
                <a:cs typeface="Times New Roman"/>
              </a:rPr>
              <a:t> в </a:t>
            </a:r>
            <a:r>
              <a:rPr sz="1800" spc="-10" dirty="0">
                <a:latin typeface="Times New Roman"/>
                <a:cs typeface="Times New Roman"/>
              </a:rPr>
              <a:t>ситуации </a:t>
            </a:r>
            <a:r>
              <a:rPr sz="1800" spc="-5" dirty="0">
                <a:latin typeface="Times New Roman"/>
                <a:cs typeface="Times New Roman"/>
              </a:rPr>
              <a:t>общения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самостоятельно </a:t>
            </a:r>
            <a:r>
              <a:rPr sz="1800" spc="-25" dirty="0">
                <a:latin typeface="Times New Roman"/>
                <a:cs typeface="Times New Roman"/>
              </a:rPr>
              <a:t>находит </a:t>
            </a:r>
            <a:r>
              <a:rPr sz="1800" spc="-10" dirty="0">
                <a:latin typeface="Times New Roman"/>
                <a:cs typeface="Times New Roman"/>
              </a:rPr>
              <a:t>речевое </a:t>
            </a:r>
            <a:r>
              <a:rPr sz="1800" spc="-5" dirty="0">
                <a:latin typeface="Times New Roman"/>
                <a:cs typeface="Times New Roman"/>
              </a:rPr>
              <a:t>решение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новых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условиях,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выбирая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этого</a:t>
            </a:r>
            <a:r>
              <a:rPr sz="1800" spc="-10" dirty="0">
                <a:latin typeface="Times New Roman"/>
                <a:cs typeface="Times New Roman"/>
              </a:rPr>
              <a:t> соответствующие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слова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грамматические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средства.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135"/>
              </a:lnSpc>
              <a:spcBef>
                <a:spcPts val="4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В  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реальной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языковой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среде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достигает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коммуникативной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цели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ограниченном</a:t>
            </a:r>
            <a:endParaRPr sz="1800">
              <a:latin typeface="Times New Roman"/>
              <a:cs typeface="Times New Roman"/>
            </a:endParaRPr>
          </a:p>
          <a:p>
            <a:pPr marL="355600" algn="just">
              <a:lnSpc>
                <a:spcPts val="2135"/>
              </a:lnSpc>
            </a:pPr>
            <a:r>
              <a:rPr sz="1800" spc="-5" dirty="0">
                <a:latin typeface="Times New Roman"/>
                <a:cs typeface="Times New Roman"/>
              </a:rPr>
              <a:t>владении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татарским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языком.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Мотивирован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15" dirty="0">
                <a:latin typeface="Times New Roman"/>
                <a:cs typeface="Times New Roman"/>
              </a:rPr>
              <a:t>дальнейшему,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более</a:t>
            </a:r>
            <a:r>
              <a:rPr sz="1800" dirty="0">
                <a:latin typeface="Times New Roman"/>
                <a:cs typeface="Times New Roman"/>
              </a:rPr>
              <a:t> осознанному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изучению</a:t>
            </a:r>
            <a:r>
              <a:rPr sz="1800" spc="-15" dirty="0">
                <a:latin typeface="Times New Roman"/>
                <a:cs typeface="Times New Roman"/>
              </a:rPr>
              <a:t> татарского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языка.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4586" y="342722"/>
            <a:ext cx="63550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9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область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1272921"/>
            <a:ext cx="8341995" cy="2065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Социально-коммуникативное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развитие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направлено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marL="355600" indent="-342900">
              <a:lnSpc>
                <a:spcPts val="2135"/>
              </a:lnSpc>
              <a:spcBef>
                <a:spcPts val="5"/>
              </a:spcBef>
              <a:buFont typeface="Symbol"/>
              <a:buChar char=""/>
              <a:tabLst>
                <a:tab pos="354965" algn="l"/>
                <a:tab pos="355600" algn="l"/>
                <a:tab pos="1393190" algn="l"/>
                <a:tab pos="2033270" algn="l"/>
                <a:tab pos="2304415" algn="l"/>
                <a:tab pos="3525520" algn="l"/>
                <a:tab pos="4629150" algn="l"/>
                <a:tab pos="4886960" algn="l"/>
                <a:tab pos="6017895" algn="l"/>
                <a:tab pos="6982459" algn="l"/>
                <a:tab pos="8206740" algn="l"/>
              </a:tabLst>
            </a:pPr>
            <a:r>
              <a:rPr sz="1800" spc="10" dirty="0">
                <a:latin typeface="Times New Roman"/>
                <a:cs typeface="Times New Roman"/>
              </a:rPr>
              <a:t>у</a:t>
            </a:r>
            <a:r>
              <a:rPr sz="1800" spc="-10" dirty="0">
                <a:latin typeface="Times New Roman"/>
                <a:cs typeface="Times New Roman"/>
              </a:rPr>
              <a:t>св</a:t>
            </a:r>
            <a:r>
              <a:rPr sz="1800" spc="2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ение	</a:t>
            </a:r>
            <a:r>
              <a:rPr sz="1800" spc="-5" dirty="0">
                <a:latin typeface="Times New Roman"/>
                <a:cs typeface="Times New Roman"/>
              </a:rPr>
              <a:t>но</a:t>
            </a:r>
            <a:r>
              <a:rPr sz="1800" spc="-3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м	и	</a:t>
            </a:r>
            <a:r>
              <a:rPr sz="1800" spc="-5" dirty="0">
                <a:latin typeface="Times New Roman"/>
                <a:cs typeface="Times New Roman"/>
              </a:rPr>
              <a:t>ценн</a:t>
            </a:r>
            <a:r>
              <a:rPr sz="1800" spc="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ей,	</a:t>
            </a:r>
            <a:r>
              <a:rPr sz="1800" spc="-5" dirty="0">
                <a:latin typeface="Times New Roman"/>
                <a:cs typeface="Times New Roman"/>
              </a:rPr>
              <a:t>пр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няты</a:t>
            </a:r>
            <a:r>
              <a:rPr sz="1800" dirty="0">
                <a:latin typeface="Times New Roman"/>
                <a:cs typeface="Times New Roman"/>
              </a:rPr>
              <a:t>х	в	общ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тв</a:t>
            </a:r>
            <a:r>
              <a:rPr sz="1800" spc="-1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,	</a:t>
            </a:r>
            <a:r>
              <a:rPr sz="1800" spc="-5" dirty="0">
                <a:latin typeface="Times New Roman"/>
                <a:cs typeface="Times New Roman"/>
              </a:rPr>
              <a:t>вк</a:t>
            </a:r>
            <a:r>
              <a:rPr sz="1800" spc="-10" dirty="0">
                <a:latin typeface="Times New Roman"/>
                <a:cs typeface="Times New Roman"/>
              </a:rPr>
              <a:t>л</a:t>
            </a:r>
            <a:r>
              <a:rPr sz="1800" spc="-75" dirty="0">
                <a:latin typeface="Times New Roman"/>
                <a:cs typeface="Times New Roman"/>
              </a:rPr>
              <a:t>ю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ая	мор</a:t>
            </a:r>
            <a:r>
              <a:rPr sz="1800" spc="1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льные	и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ts val="2135"/>
              </a:lnSpc>
            </a:pPr>
            <a:r>
              <a:rPr sz="1800" spc="-5" dirty="0">
                <a:latin typeface="Times New Roman"/>
                <a:cs typeface="Times New Roman"/>
              </a:rPr>
              <a:t>нравственные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ценности.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развитие </a:t>
            </a:r>
            <a:r>
              <a:rPr sz="1800" spc="-5" dirty="0">
                <a:latin typeface="Times New Roman"/>
                <a:cs typeface="Times New Roman"/>
              </a:rPr>
              <a:t>общения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взаимодействия ребенка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 взрослыми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 сверстниками.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  <a:tab pos="1875155" algn="l"/>
                <a:tab pos="4114165" algn="l"/>
                <a:tab pos="6430645" algn="l"/>
                <a:tab pos="6863715" algn="l"/>
              </a:tabLst>
            </a:pP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3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ано</a:t>
            </a:r>
            <a:r>
              <a:rPr sz="1800" spc="-2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е	</a:t>
            </a:r>
            <a:r>
              <a:rPr sz="1800" spc="25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ам</a:t>
            </a:r>
            <a:r>
              <a:rPr sz="1800" spc="3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15" dirty="0">
                <a:latin typeface="Times New Roman"/>
                <a:cs typeface="Times New Roman"/>
              </a:rPr>
              <a:t>т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я</a:t>
            </a:r>
            <a:r>
              <a:rPr sz="1800" spc="-10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е</a:t>
            </a:r>
            <a:r>
              <a:rPr sz="1800" spc="5" dirty="0">
                <a:latin typeface="Times New Roman"/>
                <a:cs typeface="Times New Roman"/>
              </a:rPr>
              <a:t>л</a:t>
            </a:r>
            <a:r>
              <a:rPr sz="1800" spc="-5" dirty="0">
                <a:latin typeface="Times New Roman"/>
                <a:cs typeface="Times New Roman"/>
              </a:rPr>
              <a:t>ь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,	</a:t>
            </a:r>
            <a:r>
              <a:rPr sz="1800" spc="-5" dirty="0">
                <a:latin typeface="Times New Roman"/>
                <a:cs typeface="Times New Roman"/>
              </a:rPr>
              <a:t>цел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25" dirty="0">
                <a:latin typeface="Times New Roman"/>
                <a:cs typeface="Times New Roman"/>
              </a:rPr>
              <a:t>а</a:t>
            </a:r>
            <a:r>
              <a:rPr sz="1800" spc="-15" dirty="0">
                <a:latin typeface="Times New Roman"/>
                <a:cs typeface="Times New Roman"/>
              </a:rPr>
              <a:t>п</a:t>
            </a:r>
            <a:r>
              <a:rPr sz="1800" dirty="0">
                <a:latin typeface="Times New Roman"/>
                <a:cs typeface="Times New Roman"/>
              </a:rPr>
              <a:t>ра</a:t>
            </a:r>
            <a:r>
              <a:rPr sz="1800" spc="-2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и	и	</a:t>
            </a:r>
            <a:r>
              <a:rPr sz="1800" spc="25" dirty="0">
                <a:latin typeface="Times New Roman"/>
                <a:cs typeface="Times New Roman"/>
              </a:rPr>
              <a:t>с</a:t>
            </a:r>
            <a:r>
              <a:rPr sz="1800" spc="-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мор</a:t>
            </a:r>
            <a:r>
              <a:rPr sz="1800" spc="-10" dirty="0">
                <a:latin typeface="Times New Roman"/>
                <a:cs typeface="Times New Roman"/>
              </a:rPr>
              <a:t>ег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-15" dirty="0">
                <a:latin typeface="Times New Roman"/>
                <a:cs typeface="Times New Roman"/>
              </a:rPr>
              <a:t>я</a:t>
            </a:r>
            <a:r>
              <a:rPr sz="1800" spc="-5" dirty="0">
                <a:latin typeface="Times New Roman"/>
                <a:cs typeface="Times New Roman"/>
              </a:rPr>
              <a:t>ц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и  </a:t>
            </a:r>
            <a:r>
              <a:rPr sz="1800" spc="-5" dirty="0">
                <a:latin typeface="Times New Roman"/>
                <a:cs typeface="Times New Roman"/>
              </a:rPr>
              <a:t>собственных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действий.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3318509"/>
            <a:ext cx="2750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  <a:tab pos="1518285" algn="l"/>
              </a:tabLst>
            </a:pPr>
            <a:r>
              <a:rPr sz="1800" dirty="0">
                <a:latin typeface="Times New Roman"/>
                <a:cs typeface="Times New Roman"/>
              </a:rPr>
              <a:t>развитие	</a:t>
            </a:r>
            <a:r>
              <a:rPr sz="1800" spc="-10" dirty="0">
                <a:latin typeface="Times New Roman"/>
                <a:cs typeface="Times New Roman"/>
              </a:rPr>
              <a:t>социального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9380" y="3318509"/>
            <a:ext cx="5313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7515" algn="l"/>
                <a:tab pos="2336800" algn="l"/>
                <a:tab pos="3784600" algn="l"/>
              </a:tabLst>
            </a:pPr>
            <a:r>
              <a:rPr sz="1800" dirty="0">
                <a:latin typeface="Times New Roman"/>
                <a:cs typeface="Times New Roman"/>
              </a:rPr>
              <a:t>и	</a:t>
            </a:r>
            <a:r>
              <a:rPr sz="1800" spc="-10" dirty="0">
                <a:latin typeface="Times New Roman"/>
                <a:cs typeface="Times New Roman"/>
              </a:rPr>
              <a:t>эмоционального	</a:t>
            </a:r>
            <a:r>
              <a:rPr sz="1800" spc="-5" dirty="0">
                <a:latin typeface="Times New Roman"/>
                <a:cs typeface="Times New Roman"/>
              </a:rPr>
              <a:t>интеллекта,	эмоциональной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437" y="3586733"/>
            <a:ext cx="83426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отзывчивости,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сопереживания.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 готовности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совместной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деятельности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сверстниками.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уважительного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отношения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чувства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принадлежности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своей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семье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к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сообществу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детей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взрослых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" dirty="0">
                <a:latin typeface="Times New Roman"/>
                <a:cs typeface="Times New Roman"/>
              </a:rPr>
              <a:t> Организации.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1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 позитивных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установок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различным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видам </a:t>
            </a:r>
            <a:r>
              <a:rPr sz="1800" spc="-20" dirty="0">
                <a:latin typeface="Times New Roman"/>
                <a:cs typeface="Times New Roman"/>
              </a:rPr>
              <a:t>труда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" dirty="0">
                <a:latin typeface="Times New Roman"/>
                <a:cs typeface="Times New Roman"/>
              </a:rPr>
              <a:t> творчества.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 </a:t>
            </a:r>
            <a:r>
              <a:rPr sz="1800" spc="5" dirty="0">
                <a:latin typeface="Times New Roman"/>
                <a:cs typeface="Times New Roman"/>
              </a:rPr>
              <a:t>основ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безопасного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поведения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0" dirty="0">
                <a:latin typeface="Times New Roman"/>
                <a:cs typeface="Times New Roman"/>
              </a:rPr>
              <a:t>быту,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социуме,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природе.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7358" y="411556"/>
            <a:ext cx="63550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9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область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976121"/>
            <a:ext cx="8054340" cy="396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Познавательное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развитие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направлено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на:</a:t>
            </a:r>
            <a:endParaRPr sz="2000">
              <a:latin typeface="Times New Roman"/>
              <a:cs typeface="Times New Roman"/>
            </a:endParaRPr>
          </a:p>
          <a:p>
            <a:pPr marL="499109" indent="-343535">
              <a:lnSpc>
                <a:spcPct val="100000"/>
              </a:lnSpc>
              <a:spcBef>
                <a:spcPts val="2245"/>
              </a:spcBef>
              <a:buFont typeface="Symbol"/>
              <a:buChar char=""/>
              <a:tabLst>
                <a:tab pos="499109" algn="l"/>
                <a:tab pos="499745" algn="l"/>
              </a:tabLst>
            </a:pPr>
            <a:r>
              <a:rPr sz="1800" dirty="0">
                <a:latin typeface="Times New Roman"/>
                <a:cs typeface="Times New Roman"/>
              </a:rPr>
              <a:t>развитие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интересов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детей,</a:t>
            </a:r>
            <a:r>
              <a:rPr sz="1800" spc="-5" dirty="0">
                <a:latin typeface="Times New Roman"/>
                <a:cs typeface="Times New Roman"/>
              </a:rPr>
              <a:t> любознательности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познавательной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мотивации</a:t>
            </a:r>
            <a:endParaRPr sz="1800">
              <a:latin typeface="Times New Roman"/>
              <a:cs typeface="Times New Roman"/>
            </a:endParaRPr>
          </a:p>
          <a:p>
            <a:pPr marL="499109" indent="-343535">
              <a:lnSpc>
                <a:spcPct val="100000"/>
              </a:lnSpc>
              <a:buFont typeface="Symbol"/>
              <a:buChar char=""/>
              <a:tabLst>
                <a:tab pos="499109" algn="l"/>
                <a:tab pos="499745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 </a:t>
            </a:r>
            <a:r>
              <a:rPr sz="1800" spc="-10" dirty="0">
                <a:latin typeface="Times New Roman"/>
                <a:cs typeface="Times New Roman"/>
              </a:rPr>
              <a:t>познавательных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действий,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становление</a:t>
            </a:r>
            <a:r>
              <a:rPr sz="1800" spc="-5" dirty="0">
                <a:latin typeface="Times New Roman"/>
                <a:cs typeface="Times New Roman"/>
              </a:rPr>
              <a:t> сознания.</a:t>
            </a:r>
            <a:endParaRPr sz="1800">
              <a:latin typeface="Times New Roman"/>
              <a:cs typeface="Times New Roman"/>
            </a:endParaRPr>
          </a:p>
          <a:p>
            <a:pPr marL="499109" indent="-343535">
              <a:lnSpc>
                <a:spcPct val="100000"/>
              </a:lnSpc>
              <a:buFont typeface="Symbol"/>
              <a:buChar char=""/>
              <a:tabLst>
                <a:tab pos="499109" algn="l"/>
                <a:tab pos="499745" algn="l"/>
              </a:tabLst>
            </a:pPr>
            <a:r>
              <a:rPr sz="1800" dirty="0">
                <a:latin typeface="Times New Roman"/>
                <a:cs typeface="Times New Roman"/>
              </a:rPr>
              <a:t>развитие</a:t>
            </a:r>
            <a:r>
              <a:rPr sz="1800" spc="-5" dirty="0">
                <a:latin typeface="Times New Roman"/>
                <a:cs typeface="Times New Roman"/>
              </a:rPr>
              <a:t> воображения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5" dirty="0">
                <a:latin typeface="Times New Roman"/>
                <a:cs typeface="Times New Roman"/>
              </a:rPr>
              <a:t>творческой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активности.</a:t>
            </a:r>
            <a:endParaRPr sz="1800">
              <a:latin typeface="Times New Roman"/>
              <a:cs typeface="Times New Roman"/>
            </a:endParaRPr>
          </a:p>
          <a:p>
            <a:pPr marL="499109" marR="5080" indent="-342900" algn="just">
              <a:lnSpc>
                <a:spcPct val="100000"/>
              </a:lnSpc>
              <a:buFont typeface="Symbol"/>
              <a:buChar char=""/>
              <a:tabLst>
                <a:tab pos="499745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первичных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представлений</a:t>
            </a:r>
            <a:r>
              <a:rPr sz="1800" dirty="0">
                <a:latin typeface="Times New Roman"/>
                <a:cs typeface="Times New Roman"/>
              </a:rPr>
              <a:t> 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себе,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других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людях,</a:t>
            </a:r>
            <a:r>
              <a:rPr sz="1800" spc="-10" dirty="0">
                <a:latin typeface="Times New Roman"/>
                <a:cs typeface="Times New Roman"/>
              </a:rPr>
              <a:t> объектах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окружающего </a:t>
            </a:r>
            <a:r>
              <a:rPr sz="1800" dirty="0">
                <a:latin typeface="Times New Roman"/>
                <a:cs typeface="Times New Roman"/>
              </a:rPr>
              <a:t>мира, о </a:t>
            </a:r>
            <a:r>
              <a:rPr sz="1800" spc="-10" dirty="0">
                <a:latin typeface="Times New Roman"/>
                <a:cs typeface="Times New Roman"/>
              </a:rPr>
              <a:t>свойствах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отношениях </a:t>
            </a:r>
            <a:r>
              <a:rPr sz="1800" spc="-15" dirty="0">
                <a:latin typeface="Times New Roman"/>
                <a:cs typeface="Times New Roman"/>
              </a:rPr>
              <a:t>объектов </a:t>
            </a:r>
            <a:r>
              <a:rPr sz="1800" spc="-10" dirty="0">
                <a:latin typeface="Times New Roman"/>
                <a:cs typeface="Times New Roman"/>
              </a:rPr>
              <a:t>окружающего </a:t>
            </a:r>
            <a:r>
              <a:rPr sz="1800" spc="-5" dirty="0">
                <a:latin typeface="Times New Roman"/>
                <a:cs typeface="Times New Roman"/>
              </a:rPr>
              <a:t>мира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(форме,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цвете,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размере,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материале,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звучании,</a:t>
            </a:r>
            <a:r>
              <a:rPr sz="1800" spc="-5" dirty="0">
                <a:latin typeface="Times New Roman"/>
                <a:cs typeface="Times New Roman"/>
              </a:rPr>
              <a:t> ритме,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темпе,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количестве,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числе,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части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целом,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пространстве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времени,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движении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покое,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причинах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следствиях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др.),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малой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родине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Отечестве,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представлений</a:t>
            </a:r>
            <a:r>
              <a:rPr sz="1800" dirty="0">
                <a:latin typeface="Times New Roman"/>
                <a:cs typeface="Times New Roman"/>
              </a:rPr>
              <a:t> о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социокультурных </a:t>
            </a:r>
            <a:r>
              <a:rPr sz="1800" dirty="0">
                <a:latin typeface="Times New Roman"/>
                <a:cs typeface="Times New Roman"/>
              </a:rPr>
              <a:t>ценностях </a:t>
            </a:r>
            <a:r>
              <a:rPr sz="1800" spc="-10" dirty="0">
                <a:latin typeface="Times New Roman"/>
                <a:cs typeface="Times New Roman"/>
              </a:rPr>
              <a:t>нашего </a:t>
            </a:r>
            <a:r>
              <a:rPr sz="1800" spc="-15" dirty="0">
                <a:latin typeface="Times New Roman"/>
                <a:cs typeface="Times New Roman"/>
              </a:rPr>
              <a:t>народа, </a:t>
            </a:r>
            <a:r>
              <a:rPr sz="1800" dirty="0">
                <a:latin typeface="Times New Roman"/>
                <a:cs typeface="Times New Roman"/>
              </a:rPr>
              <a:t>об </a:t>
            </a:r>
            <a:r>
              <a:rPr sz="1800" spc="-5" dirty="0">
                <a:latin typeface="Times New Roman"/>
                <a:cs typeface="Times New Roman"/>
              </a:rPr>
              <a:t>отечественных </a:t>
            </a:r>
            <a:r>
              <a:rPr sz="1800" dirty="0">
                <a:latin typeface="Times New Roman"/>
                <a:cs typeface="Times New Roman"/>
              </a:rPr>
              <a:t>традициях 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праздниках.</a:t>
            </a:r>
            <a:endParaRPr sz="1800">
              <a:latin typeface="Times New Roman"/>
              <a:cs typeface="Times New Roman"/>
            </a:endParaRPr>
          </a:p>
          <a:p>
            <a:pPr marL="499109" marR="6350" indent="-342900" algn="just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499745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 первичных представлений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-5" dirty="0">
                <a:latin typeface="Times New Roman"/>
                <a:cs typeface="Times New Roman"/>
              </a:rPr>
              <a:t>планете Земля </a:t>
            </a:r>
            <a:r>
              <a:rPr sz="1800" spc="-15" dirty="0">
                <a:latin typeface="Times New Roman"/>
                <a:cs typeface="Times New Roman"/>
              </a:rPr>
              <a:t>как </a:t>
            </a:r>
            <a:r>
              <a:rPr sz="1800" spc="-5" dirty="0">
                <a:latin typeface="Times New Roman"/>
                <a:cs typeface="Times New Roman"/>
              </a:rPr>
              <a:t>общем </a:t>
            </a:r>
            <a:r>
              <a:rPr sz="1800" spc="-10" dirty="0">
                <a:latin typeface="Times New Roman"/>
                <a:cs typeface="Times New Roman"/>
              </a:rPr>
              <a:t>доме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людей,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особенностях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ее </a:t>
            </a:r>
            <a:r>
              <a:rPr sz="1800" spc="-10" dirty="0">
                <a:latin typeface="Times New Roman"/>
                <a:cs typeface="Times New Roman"/>
              </a:rPr>
              <a:t>природы,</a:t>
            </a:r>
            <a:r>
              <a:rPr sz="1800" spc="-5" dirty="0">
                <a:latin typeface="Times New Roman"/>
                <a:cs typeface="Times New Roman"/>
              </a:rPr>
              <a:t> многообразии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стран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народов </a:t>
            </a:r>
            <a:r>
              <a:rPr sz="1800" dirty="0">
                <a:latin typeface="Times New Roman"/>
                <a:cs typeface="Times New Roman"/>
              </a:rPr>
              <a:t>мира.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1163" y="264921"/>
            <a:ext cx="6351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114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область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473" y="1194561"/>
            <a:ext cx="4192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9995" algn="l"/>
              </a:tabLst>
            </a:pP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Речевое	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развитие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направлено </a:t>
            </a:r>
            <a:r>
              <a:rPr sz="2000" spc="-5" dirty="0">
                <a:latin typeface="Times New Roman"/>
                <a:cs typeface="Times New Roman"/>
              </a:rPr>
              <a:t>на: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230323"/>
            <a:ext cx="2152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  <a:tab pos="1280160" algn="l"/>
              </a:tabLst>
            </a:pPr>
            <a:r>
              <a:rPr sz="1800" spc="-35" dirty="0">
                <a:latin typeface="Times New Roman"/>
                <a:cs typeface="Times New Roman"/>
              </a:rPr>
              <a:t>Р</a:t>
            </a:r>
            <a:r>
              <a:rPr sz="1800" spc="-45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в</a:t>
            </a:r>
            <a:r>
              <a:rPr sz="1800" spc="2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е	</a:t>
            </a:r>
            <a:r>
              <a:rPr sz="1800" spc="-15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азви</a:t>
            </a:r>
            <a:r>
              <a:rPr sz="1800" spc="-15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ие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07919" y="2230323"/>
            <a:ext cx="5691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6485" algn="l"/>
                <a:tab pos="2135505" algn="l"/>
                <a:tab pos="2896235" algn="l"/>
                <a:tab pos="3380740" algn="l"/>
                <a:tab pos="4536440" algn="l"/>
                <a:tab pos="5555615" algn="l"/>
              </a:tabLst>
            </a:pPr>
            <a:r>
              <a:rPr sz="1800" spc="-5" dirty="0">
                <a:latin typeface="Times New Roman"/>
                <a:cs typeface="Times New Roman"/>
              </a:rPr>
              <a:t>вкл</a:t>
            </a:r>
            <a:r>
              <a:rPr sz="1800" spc="-75" dirty="0">
                <a:latin typeface="Times New Roman"/>
                <a:cs typeface="Times New Roman"/>
              </a:rPr>
              <a:t>ю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ает	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ладен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е	</a:t>
            </a:r>
            <a:r>
              <a:rPr sz="1800" spc="-15" dirty="0">
                <a:latin typeface="Times New Roman"/>
                <a:cs typeface="Times New Roman"/>
              </a:rPr>
              <a:t>р</a:t>
            </a:r>
            <a:r>
              <a:rPr sz="1800" spc="-45" dirty="0">
                <a:latin typeface="Times New Roman"/>
                <a:cs typeface="Times New Roman"/>
              </a:rPr>
              <a:t>е</a:t>
            </a:r>
            <a:r>
              <a:rPr sz="1800" spc="-10" dirty="0">
                <a:latin typeface="Times New Roman"/>
                <a:cs typeface="Times New Roman"/>
              </a:rPr>
              <a:t>чь</a:t>
            </a:r>
            <a:r>
              <a:rPr sz="1800" dirty="0">
                <a:latin typeface="Times New Roman"/>
                <a:cs typeface="Times New Roman"/>
              </a:rPr>
              <a:t>ю	</a:t>
            </a:r>
            <a:r>
              <a:rPr sz="1800" spc="-2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ак	с</a:t>
            </a:r>
            <a:r>
              <a:rPr sz="1800" spc="-10" dirty="0">
                <a:latin typeface="Times New Roman"/>
                <a:cs typeface="Times New Roman"/>
              </a:rPr>
              <a:t>р</a:t>
            </a:r>
            <a:r>
              <a:rPr sz="1800" spc="-20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м	о</a:t>
            </a:r>
            <a:r>
              <a:rPr sz="1800" spc="-10" dirty="0">
                <a:latin typeface="Times New Roman"/>
                <a:cs typeface="Times New Roman"/>
              </a:rPr>
              <a:t>б</a:t>
            </a:r>
            <a:r>
              <a:rPr sz="1800" dirty="0">
                <a:latin typeface="Times New Roman"/>
                <a:cs typeface="Times New Roman"/>
              </a:rPr>
              <a:t>щ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я	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540" y="2499105"/>
            <a:ext cx="79806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культуры.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Обогащение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активного</a:t>
            </a:r>
            <a:r>
              <a:rPr sz="1800" spc="-5" dirty="0">
                <a:latin typeface="Times New Roman"/>
                <a:cs typeface="Times New Roman"/>
              </a:rPr>
              <a:t> словаря.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  <a:tab pos="1576070" algn="l"/>
                <a:tab pos="2740660" algn="l"/>
                <a:tab pos="4559300" algn="l"/>
                <a:tab pos="6050915" algn="l"/>
                <a:tab pos="7845425" algn="l"/>
              </a:tabLst>
            </a:pPr>
            <a:r>
              <a:rPr sz="1800" spc="-5" dirty="0">
                <a:latin typeface="Times New Roman"/>
                <a:cs typeface="Times New Roman"/>
              </a:rPr>
              <a:t>Развити</a:t>
            </a:r>
            <a:r>
              <a:rPr sz="1800" dirty="0">
                <a:latin typeface="Times New Roman"/>
                <a:cs typeface="Times New Roman"/>
              </a:rPr>
              <a:t>е	с</a:t>
            </a:r>
            <a:r>
              <a:rPr sz="1800" spc="-20" dirty="0">
                <a:latin typeface="Times New Roman"/>
                <a:cs typeface="Times New Roman"/>
              </a:rPr>
              <a:t>в</a:t>
            </a:r>
            <a:r>
              <a:rPr sz="1800" spc="-15" dirty="0">
                <a:latin typeface="Times New Roman"/>
                <a:cs typeface="Times New Roman"/>
              </a:rPr>
              <a:t>я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ой,	гра</a:t>
            </a:r>
            <a:r>
              <a:rPr sz="1800" spc="-10" dirty="0">
                <a:latin typeface="Times New Roman"/>
                <a:cs typeface="Times New Roman"/>
              </a:rPr>
              <a:t>м</a:t>
            </a:r>
            <a:r>
              <a:rPr sz="1800" spc="-15" dirty="0">
                <a:latin typeface="Times New Roman"/>
                <a:cs typeface="Times New Roman"/>
              </a:rPr>
              <a:t>м</a:t>
            </a:r>
            <a:r>
              <a:rPr sz="1800" spc="-6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тич</a:t>
            </a:r>
            <a:r>
              <a:rPr sz="1800" spc="45" dirty="0">
                <a:latin typeface="Times New Roman"/>
                <a:cs typeface="Times New Roman"/>
              </a:rPr>
              <a:t>е</a:t>
            </a:r>
            <a:r>
              <a:rPr sz="1800" spc="-5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ки	</a:t>
            </a:r>
            <a:r>
              <a:rPr sz="1800" spc="-5" dirty="0">
                <a:latin typeface="Times New Roman"/>
                <a:cs typeface="Times New Roman"/>
              </a:rPr>
              <a:t>правильно</a:t>
            </a:r>
            <a:r>
              <a:rPr sz="1800" dirty="0">
                <a:latin typeface="Times New Roman"/>
                <a:cs typeface="Times New Roman"/>
              </a:rPr>
              <a:t>й	ди</a:t>
            </a:r>
            <a:r>
              <a:rPr sz="1800" spc="2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5" dirty="0">
                <a:latin typeface="Times New Roman"/>
                <a:cs typeface="Times New Roman"/>
              </a:rPr>
              <a:t>ог</a:t>
            </a:r>
            <a:r>
              <a:rPr sz="1800" spc="-5" dirty="0">
                <a:latin typeface="Times New Roman"/>
                <a:cs typeface="Times New Roman"/>
              </a:rPr>
              <a:t>ич</a:t>
            </a:r>
            <a:r>
              <a:rPr sz="1800" spc="50" dirty="0">
                <a:latin typeface="Times New Roman"/>
                <a:cs typeface="Times New Roman"/>
              </a:rPr>
              <a:t>е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spc="-9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ой	и  </a:t>
            </a:r>
            <a:r>
              <a:rPr sz="1800" spc="-10" dirty="0">
                <a:latin typeface="Times New Roman"/>
                <a:cs typeface="Times New Roman"/>
              </a:rPr>
              <a:t>монологической </a:t>
            </a:r>
            <a:r>
              <a:rPr sz="1800" spc="-15" dirty="0">
                <a:latin typeface="Times New Roman"/>
                <a:cs typeface="Times New Roman"/>
              </a:rPr>
              <a:t>речи.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1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Развитие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речевого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творчества.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Развитие </a:t>
            </a:r>
            <a:r>
              <a:rPr sz="1800" spc="-20" dirty="0">
                <a:latin typeface="Times New Roman"/>
                <a:cs typeface="Times New Roman"/>
              </a:rPr>
              <a:t>звуковой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интонационной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культуры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фонематического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слуха.</a:t>
            </a:r>
            <a:endParaRPr sz="1800">
              <a:latin typeface="Times New Roman"/>
              <a:cs typeface="Times New Roman"/>
            </a:endParaRPr>
          </a:p>
          <a:p>
            <a:pPr marL="354965" marR="5080" indent="-342900">
              <a:lnSpc>
                <a:spcPts val="211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spc="-15" dirty="0">
                <a:latin typeface="Times New Roman"/>
                <a:cs typeface="Times New Roman"/>
              </a:rPr>
              <a:t>Знакомство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книжной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культурой,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детской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литературой,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понимание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текстов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различных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жанров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детской </a:t>
            </a:r>
            <a:r>
              <a:rPr sz="1800" spc="-5" dirty="0">
                <a:latin typeface="Times New Roman"/>
                <a:cs typeface="Times New Roman"/>
              </a:rPr>
              <a:t>литературы.</a:t>
            </a:r>
            <a:endParaRPr sz="1800">
              <a:latin typeface="Times New Roman"/>
              <a:cs typeface="Times New Roman"/>
            </a:endParaRPr>
          </a:p>
          <a:p>
            <a:pPr marL="354965" marR="5715" indent="-342900">
              <a:lnSpc>
                <a:spcPts val="211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  <a:tab pos="2150745" algn="l"/>
                <a:tab pos="3351529" algn="l"/>
                <a:tab pos="6200775" algn="l"/>
                <a:tab pos="7647305" algn="l"/>
              </a:tabLst>
            </a:pPr>
            <a:r>
              <a:rPr sz="1800" dirty="0">
                <a:latin typeface="Times New Roman"/>
                <a:cs typeface="Times New Roman"/>
              </a:rPr>
              <a:t>Фо</a:t>
            </a:r>
            <a:r>
              <a:rPr sz="1800" spc="-25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мир</a:t>
            </a:r>
            <a:r>
              <a:rPr sz="1800" spc="-5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ание	з</a:t>
            </a:r>
            <a:r>
              <a:rPr sz="1800" spc="-75" dirty="0">
                <a:latin typeface="Times New Roman"/>
                <a:cs typeface="Times New Roman"/>
              </a:rPr>
              <a:t>в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10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ой	ан</a:t>
            </a:r>
            <a:r>
              <a:rPr sz="1800" spc="1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лити</a:t>
            </a:r>
            <a:r>
              <a:rPr sz="1800" spc="-9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о-синт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тич</a:t>
            </a:r>
            <a:r>
              <a:rPr sz="1800" spc="4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9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ой	</a:t>
            </a:r>
            <a:r>
              <a:rPr sz="1800" spc="-10" dirty="0">
                <a:latin typeface="Times New Roman"/>
                <a:cs typeface="Times New Roman"/>
              </a:rPr>
              <a:t>а</a:t>
            </a:r>
            <a:r>
              <a:rPr sz="1800" spc="-3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тивн</a:t>
            </a: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и	</a:t>
            </a:r>
            <a:r>
              <a:rPr sz="1800" spc="-3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ак  предпосылки </a:t>
            </a:r>
            <a:r>
              <a:rPr sz="1800" spc="-10" dirty="0">
                <a:latin typeface="Times New Roman"/>
                <a:cs typeface="Times New Roman"/>
              </a:rPr>
              <a:t>обучения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грамоте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0782" y="267970"/>
            <a:ext cx="6351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114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область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58982" y="1128033"/>
            <a:ext cx="6347714" cy="5860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86250" algn="l"/>
              </a:tabLst>
            </a:pPr>
            <a:r>
              <a:rPr spc="-30" dirty="0" err="1">
                <a:solidFill>
                  <a:srgbClr val="FF0000"/>
                </a:solidFill>
              </a:rPr>
              <a:t>Художественно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–</a:t>
            </a:r>
            <a:r>
              <a:rPr spc="15" dirty="0">
                <a:solidFill>
                  <a:srgbClr val="FF0000"/>
                </a:solidFill>
              </a:rPr>
              <a:t> </a:t>
            </a:r>
            <a:r>
              <a:rPr spc="-5" dirty="0" err="1">
                <a:solidFill>
                  <a:srgbClr val="FF0000"/>
                </a:solidFill>
              </a:rPr>
              <a:t>эстетическое</a:t>
            </a:r>
            <a:r>
              <a:rPr lang="ru-RU" spc="-5" dirty="0">
                <a:solidFill>
                  <a:srgbClr val="FF0000"/>
                </a:solidFill>
              </a:rPr>
              <a:t> </a:t>
            </a:r>
            <a:r>
              <a:rPr spc="-5" dirty="0" err="1">
                <a:solidFill>
                  <a:srgbClr val="FF0000"/>
                </a:solidFill>
              </a:rPr>
              <a:t>развитие</a:t>
            </a:r>
            <a:r>
              <a:rPr spc="-15" dirty="0">
                <a:solidFill>
                  <a:srgbClr val="FF0000"/>
                </a:solidFill>
              </a:rPr>
              <a:t> 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направлено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5" dirty="0" err="1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sz="3050" dirty="0">
              <a:latin typeface="Times New Roman"/>
              <a:cs typeface="Times New Roman"/>
            </a:endParaRPr>
          </a:p>
          <a:p>
            <a:pPr marL="787400" marR="5080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Развити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е	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</a:t>
            </a:r>
            <a:r>
              <a:rPr sz="20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е</a:t>
            </a:r>
            <a:r>
              <a:rPr sz="20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д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</a:t>
            </a:r>
            <a:r>
              <a:rPr sz="2000" b="0" spc="45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сы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ок	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ценн</a:t>
            </a:r>
            <a:r>
              <a:rPr sz="2000" b="0" spc="45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стно-</a:t>
            </a:r>
            <a:r>
              <a:rPr sz="20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с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м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ыс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ово</a:t>
            </a:r>
            <a:r>
              <a:rPr sz="20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г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о	</a:t>
            </a:r>
            <a:r>
              <a:rPr sz="20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000" b="0" spc="4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сприятия	и  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пон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им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ан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и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я		</a:t>
            </a:r>
            <a:r>
              <a:rPr sz="2000" b="0" spc="5" dirty="0">
                <a:solidFill>
                  <a:srgbClr val="000000"/>
                </a:solidFill>
                <a:latin typeface="Times New Roman"/>
                <a:cs typeface="Times New Roman"/>
              </a:rPr>
              <a:t>п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р</a:t>
            </a:r>
            <a:r>
              <a:rPr sz="20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из</a:t>
            </a:r>
            <a:r>
              <a:rPr sz="20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0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е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ден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и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й		</a:t>
            </a:r>
            <a:r>
              <a:rPr sz="20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ис</a:t>
            </a:r>
            <a:r>
              <a:rPr sz="20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к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у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ст</a:t>
            </a:r>
            <a:r>
              <a:rPr sz="20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а	(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ло</a:t>
            </a:r>
            <a:r>
              <a:rPr sz="20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000" b="0" spc="40" dirty="0">
                <a:solidFill>
                  <a:srgbClr val="000000"/>
                </a:solidFill>
                <a:latin typeface="Times New Roman"/>
                <a:cs typeface="Times New Roman"/>
              </a:rPr>
              <a:t>е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сно</a:t>
            </a:r>
            <a:r>
              <a:rPr sz="20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г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о,	</a:t>
            </a:r>
            <a:r>
              <a:rPr lang="ru-RU"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10" dirty="0" err="1">
                <a:solidFill>
                  <a:srgbClr val="000000"/>
                </a:solidFill>
                <a:latin typeface="Times New Roman"/>
                <a:cs typeface="Times New Roman"/>
              </a:rPr>
              <a:t>м</a:t>
            </a:r>
            <a:r>
              <a:rPr sz="2000" b="0" dirty="0" err="1">
                <a:solidFill>
                  <a:srgbClr val="000000"/>
                </a:solidFill>
                <a:latin typeface="Times New Roman"/>
                <a:cs typeface="Times New Roman"/>
              </a:rPr>
              <a:t>уз</a:t>
            </a:r>
            <a:r>
              <a:rPr sz="2000" b="0" spc="-10" dirty="0" err="1">
                <a:solidFill>
                  <a:srgbClr val="000000"/>
                </a:solidFill>
                <a:latin typeface="Times New Roman"/>
                <a:cs typeface="Times New Roman"/>
              </a:rPr>
              <a:t>ы</a:t>
            </a:r>
            <a:r>
              <a:rPr sz="2000" b="0" spc="-30" dirty="0" err="1">
                <a:solidFill>
                  <a:srgbClr val="000000"/>
                </a:solidFill>
                <a:latin typeface="Times New Roman"/>
                <a:cs typeface="Times New Roman"/>
              </a:rPr>
              <a:t>к</a:t>
            </a:r>
            <a:r>
              <a:rPr sz="2000" b="0" spc="5" dirty="0" err="1">
                <a:solidFill>
                  <a:srgbClr val="000000"/>
                </a:solidFill>
                <a:latin typeface="Times New Roman"/>
                <a:cs typeface="Times New Roman"/>
              </a:rPr>
              <a:t>а</a:t>
            </a:r>
            <a:r>
              <a:rPr sz="2000" b="0" dirty="0" err="1">
                <a:solidFill>
                  <a:srgbClr val="000000"/>
                </a:solidFill>
                <a:latin typeface="Times New Roman"/>
                <a:cs typeface="Times New Roman"/>
              </a:rPr>
              <a:t>ль</a:t>
            </a:r>
            <a:r>
              <a:rPr sz="2000" b="0" spc="-5" dirty="0" err="1">
                <a:solidFill>
                  <a:srgbClr val="000000"/>
                </a:solidFill>
                <a:latin typeface="Times New Roman"/>
                <a:cs typeface="Times New Roman"/>
              </a:rPr>
              <a:t>но</a:t>
            </a:r>
            <a:r>
              <a:rPr sz="2000" b="0" spc="-55" dirty="0" err="1">
                <a:solidFill>
                  <a:srgbClr val="000000"/>
                </a:solidFill>
                <a:latin typeface="Times New Roman"/>
                <a:cs typeface="Times New Roman"/>
              </a:rPr>
              <a:t>г</a:t>
            </a:r>
            <a:r>
              <a:rPr sz="2000" b="0" dirty="0" err="1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ru-RU"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 изобразительного), мира природы</a:t>
            </a: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r>
              <a:rPr lang="ru-RU" sz="2000" spc="-5" dirty="0">
                <a:latin typeface="Times New Roman"/>
                <a:cs typeface="Times New Roman"/>
              </a:rPr>
              <a:t>Становление</a:t>
            </a:r>
            <a:r>
              <a:rPr lang="ru-RU" sz="2000" spc="10" dirty="0">
                <a:latin typeface="Times New Roman"/>
                <a:cs typeface="Times New Roman"/>
              </a:rPr>
              <a:t> </a:t>
            </a:r>
            <a:r>
              <a:rPr lang="ru-RU" sz="2000" spc="-10" dirty="0">
                <a:latin typeface="Times New Roman"/>
                <a:cs typeface="Times New Roman"/>
              </a:rPr>
              <a:t>эстетического</a:t>
            </a:r>
            <a:r>
              <a:rPr lang="ru-RU" sz="2000" spc="-5" dirty="0">
                <a:latin typeface="Times New Roman"/>
                <a:cs typeface="Times New Roman"/>
              </a:rPr>
              <a:t> отношения</a:t>
            </a:r>
            <a:r>
              <a:rPr lang="ru-RU" sz="2000" spc="-10" dirty="0">
                <a:latin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cs typeface="Times New Roman"/>
              </a:rPr>
              <a:t>к</a:t>
            </a:r>
            <a:r>
              <a:rPr lang="ru-RU" sz="2000" spc="5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окружающему</a:t>
            </a:r>
            <a:r>
              <a:rPr lang="ru-RU" sz="2000" spc="-25" dirty="0">
                <a:latin typeface="Times New Roman"/>
                <a:cs typeface="Times New Roman"/>
              </a:rPr>
              <a:t> </a:t>
            </a:r>
            <a:r>
              <a:rPr lang="ru-RU" sz="2000" spc="-50" dirty="0">
                <a:latin typeface="Times New Roman"/>
                <a:cs typeface="Times New Roman"/>
              </a:rPr>
              <a:t>миру.</a:t>
            </a: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r>
              <a:rPr lang="ru-RU" sz="2000" spc="-5" dirty="0">
                <a:latin typeface="Times New Roman"/>
                <a:cs typeface="Times New Roman"/>
              </a:rPr>
              <a:t>Становление</a:t>
            </a:r>
            <a:r>
              <a:rPr lang="ru-RU" sz="2000" spc="10" dirty="0">
                <a:latin typeface="Times New Roman"/>
                <a:cs typeface="Times New Roman"/>
              </a:rPr>
              <a:t> </a:t>
            </a:r>
            <a:r>
              <a:rPr lang="ru-RU" sz="2000" spc="-10" dirty="0">
                <a:latin typeface="Times New Roman"/>
                <a:cs typeface="Times New Roman"/>
              </a:rPr>
              <a:t>эстетического</a:t>
            </a:r>
            <a:r>
              <a:rPr lang="ru-RU" sz="2000" spc="-5" dirty="0">
                <a:latin typeface="Times New Roman"/>
                <a:cs typeface="Times New Roman"/>
              </a:rPr>
              <a:t> отношения</a:t>
            </a:r>
            <a:r>
              <a:rPr lang="ru-RU" sz="2000" spc="-10" dirty="0">
                <a:latin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cs typeface="Times New Roman"/>
              </a:rPr>
              <a:t>к</a:t>
            </a:r>
            <a:r>
              <a:rPr lang="ru-RU" sz="2000" spc="5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окружающему</a:t>
            </a:r>
            <a:r>
              <a:rPr lang="ru-RU" sz="2000" spc="-25" dirty="0">
                <a:latin typeface="Times New Roman"/>
                <a:cs typeface="Times New Roman"/>
              </a:rPr>
              <a:t> </a:t>
            </a:r>
            <a:r>
              <a:rPr lang="ru-RU" sz="2000" spc="-50" dirty="0">
                <a:latin typeface="Times New Roman"/>
                <a:cs typeface="Times New Roman"/>
              </a:rPr>
              <a:t>миру.</a:t>
            </a: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r>
              <a:rPr lang="ru-RU" sz="2000" spc="-5" dirty="0">
                <a:latin typeface="Times New Roman"/>
                <a:cs typeface="Times New Roman"/>
              </a:rPr>
              <a:t>Формирование</a:t>
            </a:r>
            <a:r>
              <a:rPr lang="ru-RU" sz="2000" spc="-20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элементарных</a:t>
            </a:r>
            <a:r>
              <a:rPr lang="ru-RU" sz="2000" spc="5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представлений</a:t>
            </a:r>
            <a:r>
              <a:rPr lang="ru-RU" sz="2000" spc="10" dirty="0">
                <a:latin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cs typeface="Times New Roman"/>
              </a:rPr>
              <a:t>о </a:t>
            </a:r>
            <a:r>
              <a:rPr lang="ru-RU" sz="2000" spc="-5" dirty="0">
                <a:latin typeface="Times New Roman"/>
                <a:cs typeface="Times New Roman"/>
              </a:rPr>
              <a:t>видах</a:t>
            </a:r>
            <a:r>
              <a:rPr lang="ru-RU" sz="2000" spc="5" dirty="0">
                <a:latin typeface="Times New Roman"/>
                <a:cs typeface="Times New Roman"/>
              </a:rPr>
              <a:t> </a:t>
            </a:r>
            <a:r>
              <a:rPr lang="ru-RU" sz="2000" spc="-10" dirty="0">
                <a:latin typeface="Times New Roman"/>
                <a:cs typeface="Times New Roman"/>
              </a:rPr>
              <a:t>искусства.</a:t>
            </a: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r>
              <a:rPr lang="ru-RU" sz="2000" spc="5" dirty="0">
                <a:latin typeface="Times New Roman"/>
                <a:cs typeface="Times New Roman"/>
              </a:rPr>
              <a:t>Восприятие</a:t>
            </a:r>
            <a:r>
              <a:rPr lang="ru-RU" sz="2000" spc="25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музыки,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spc="-20" dirty="0">
                <a:latin typeface="Times New Roman"/>
                <a:cs typeface="Times New Roman"/>
              </a:rPr>
              <a:t>художественной</a:t>
            </a:r>
            <a:r>
              <a:rPr lang="ru-RU" sz="2000" spc="10" dirty="0">
                <a:latin typeface="Times New Roman"/>
                <a:cs typeface="Times New Roman"/>
              </a:rPr>
              <a:t> </a:t>
            </a:r>
            <a:r>
              <a:rPr lang="ru-RU" sz="2000" spc="-10" dirty="0">
                <a:latin typeface="Times New Roman"/>
                <a:cs typeface="Times New Roman"/>
              </a:rPr>
              <a:t>литературы,</a:t>
            </a:r>
            <a:r>
              <a:rPr lang="ru-RU" sz="2000" spc="15" dirty="0">
                <a:latin typeface="Times New Roman"/>
                <a:cs typeface="Times New Roman"/>
              </a:rPr>
              <a:t> </a:t>
            </a:r>
            <a:r>
              <a:rPr lang="ru-RU" sz="2000" spc="-5" dirty="0">
                <a:latin typeface="Times New Roman"/>
                <a:cs typeface="Times New Roman"/>
              </a:rPr>
              <a:t>фольклора.</a:t>
            </a:r>
            <a:endParaRPr lang="ru-RU" sz="2000" dirty="0">
              <a:latin typeface="Times New Roman"/>
              <a:cs typeface="Times New Roman"/>
            </a:endParaRP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endParaRPr lang="ru-RU" sz="2000" b="1" i="1" spc="-50" dirty="0">
              <a:latin typeface="Times New Roman"/>
              <a:cs typeface="Times New Roman"/>
            </a:endParaRP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endParaRPr lang="ru-RU" sz="2000" dirty="0">
              <a:latin typeface="Times New Roman"/>
              <a:cs typeface="Times New Roman"/>
            </a:endParaRPr>
          </a:p>
          <a:p>
            <a:pPr marL="787400" marR="5080"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endParaRPr lang="ru-RU" sz="2000" dirty="0">
              <a:latin typeface="Times New Roman"/>
              <a:cs typeface="Times New Roman"/>
            </a:endParaRPr>
          </a:p>
          <a:p>
            <a:pPr marL="787400" marR="5080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endParaRPr lang="ru-RU" sz="2000" b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787400" marR="5080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787400" algn="l"/>
                <a:tab pos="788035" algn="l"/>
                <a:tab pos="2051050" algn="l"/>
                <a:tab pos="2174875" algn="l"/>
                <a:tab pos="3776345" algn="l"/>
                <a:tab pos="3870960" algn="l"/>
                <a:tab pos="5122545" algn="l"/>
                <a:tab pos="6579234" algn="l"/>
                <a:tab pos="6664959" algn="l"/>
                <a:tab pos="8117840" algn="l"/>
              </a:tabLst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7738" y="267970"/>
            <a:ext cx="6351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Образовательная</a:t>
            </a:r>
            <a:r>
              <a:rPr sz="3600" spc="-114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область</a:t>
            </a:r>
            <a:endParaRPr sz="36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473" y="1197609"/>
            <a:ext cx="7909559" cy="451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39595" algn="l"/>
              </a:tabLst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Физическое	развитие</a:t>
            </a:r>
            <a:r>
              <a:rPr sz="2400" b="1" spc="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включает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приобретение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опыта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следующих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spc="-475" dirty="0">
                <a:latin typeface="Times New Roman"/>
                <a:cs typeface="Times New Roman"/>
              </a:rPr>
              <a:t>в</a:t>
            </a:r>
            <a:r>
              <a:rPr sz="2700" spc="-712" baseline="-4629" dirty="0">
                <a:latin typeface="Times New Roman"/>
                <a:cs typeface="Times New Roman"/>
              </a:rPr>
              <a:t>-</a:t>
            </a:r>
            <a:r>
              <a:rPr sz="2700" spc="-157" baseline="-4629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идах </a:t>
            </a:r>
            <a:r>
              <a:rPr sz="2000" dirty="0">
                <a:latin typeface="Times New Roman"/>
                <a:cs typeface="Times New Roman"/>
              </a:rPr>
              <a:t>деятельности</a:t>
            </a:r>
            <a:r>
              <a:rPr sz="2000" spc="-5" dirty="0">
                <a:latin typeface="Times New Roman"/>
                <a:cs typeface="Times New Roman"/>
              </a:rPr>
              <a:t> детей: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двигательной,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направленной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развитие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координации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гибкости;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-способствующих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правильному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формированию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опорно-двигательной</a:t>
            </a:r>
            <a:endParaRPr sz="1800">
              <a:latin typeface="Times New Roman"/>
              <a:cs typeface="Times New Roman"/>
            </a:endParaRPr>
          </a:p>
          <a:p>
            <a:pPr marL="12700" marR="29972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системы </a:t>
            </a:r>
            <a:r>
              <a:rPr sz="1800" spc="-5" dirty="0">
                <a:latin typeface="Times New Roman"/>
                <a:cs typeface="Times New Roman"/>
              </a:rPr>
              <a:t>организма, </a:t>
            </a:r>
            <a:r>
              <a:rPr sz="1800" dirty="0">
                <a:latin typeface="Times New Roman"/>
                <a:cs typeface="Times New Roman"/>
              </a:rPr>
              <a:t>развитию равновесия, </a:t>
            </a:r>
            <a:r>
              <a:rPr sz="1800" spc="-15" dirty="0">
                <a:latin typeface="Times New Roman"/>
                <a:cs typeface="Times New Roman"/>
              </a:rPr>
              <a:t>координации </a:t>
            </a:r>
            <a:r>
              <a:rPr sz="1800" spc="-5" dirty="0">
                <a:latin typeface="Times New Roman"/>
                <a:cs typeface="Times New Roman"/>
              </a:rPr>
              <a:t>движения, крупной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мелкой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моторики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обеих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рук;</a:t>
            </a:r>
            <a:endParaRPr sz="1800">
              <a:latin typeface="Times New Roman"/>
              <a:cs typeface="Times New Roman"/>
            </a:endParaRPr>
          </a:p>
          <a:p>
            <a:pPr marL="12700" marR="59563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-связанных </a:t>
            </a:r>
            <a:r>
              <a:rPr sz="1800" dirty="0">
                <a:latin typeface="Times New Roman"/>
                <a:cs typeface="Times New Roman"/>
              </a:rPr>
              <a:t>с </a:t>
            </a:r>
            <a:r>
              <a:rPr sz="1800" spc="-5" dirty="0">
                <a:latin typeface="Times New Roman"/>
                <a:cs typeface="Times New Roman"/>
              </a:rPr>
              <a:t>правильным, не </a:t>
            </a:r>
            <a:r>
              <a:rPr sz="1800" dirty="0">
                <a:latin typeface="Times New Roman"/>
                <a:cs typeface="Times New Roman"/>
              </a:rPr>
              <a:t>наносящим ущерба </a:t>
            </a:r>
            <a:r>
              <a:rPr sz="1800" spc="-20" dirty="0">
                <a:latin typeface="Times New Roman"/>
                <a:cs typeface="Times New Roman"/>
              </a:rPr>
              <a:t>организму, </a:t>
            </a:r>
            <a:r>
              <a:rPr sz="1800" spc="-10" dirty="0">
                <a:latin typeface="Times New Roman"/>
                <a:cs typeface="Times New Roman"/>
              </a:rPr>
              <a:t>выполнением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основных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движений </a:t>
            </a:r>
            <a:r>
              <a:rPr sz="1800" spc="-20" dirty="0">
                <a:latin typeface="Times New Roman"/>
                <a:cs typeface="Times New Roman"/>
              </a:rPr>
              <a:t>(ходьба,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мягкие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прыжки,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повороты</a:t>
            </a:r>
            <a:r>
              <a:rPr sz="1800" dirty="0">
                <a:latin typeface="Times New Roman"/>
                <a:cs typeface="Times New Roman"/>
              </a:rPr>
              <a:t> в </a:t>
            </a:r>
            <a:r>
              <a:rPr sz="1800" spc="-15" dirty="0">
                <a:latin typeface="Times New Roman"/>
                <a:cs typeface="Times New Roman"/>
              </a:rPr>
              <a:t>обе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стороны).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Times New Roman"/>
              <a:cs typeface="Times New Roman"/>
            </a:endParaRPr>
          </a:p>
          <a:p>
            <a:pPr marL="355600" marR="222885" indent="-342900" algn="just">
              <a:lnSpc>
                <a:spcPct val="114999"/>
              </a:lnSpc>
              <a:buAutoNum type="arabicPeriod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Формирование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начальных</a:t>
            </a:r>
            <a:r>
              <a:rPr sz="1800" spc="-5" dirty="0">
                <a:latin typeface="Times New Roman"/>
                <a:cs typeface="Times New Roman"/>
              </a:rPr>
              <a:t> представлений</a:t>
            </a:r>
            <a:r>
              <a:rPr sz="1800" dirty="0">
                <a:latin typeface="Times New Roman"/>
                <a:cs typeface="Times New Roman"/>
              </a:rPr>
              <a:t> 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некоторых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видах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спорта,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овладение </a:t>
            </a:r>
            <a:r>
              <a:rPr sz="1800" spc="-10" dirty="0">
                <a:latin typeface="Times New Roman"/>
                <a:cs typeface="Times New Roman"/>
              </a:rPr>
              <a:t>подвижными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играми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5" dirty="0">
                <a:latin typeface="Times New Roman"/>
                <a:cs typeface="Times New Roman"/>
              </a:rPr>
              <a:t> правилами.</a:t>
            </a:r>
            <a:endParaRPr sz="180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Становление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целенаправленности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-5" dirty="0">
                <a:latin typeface="Times New Roman"/>
                <a:cs typeface="Times New Roman"/>
              </a:rPr>
              <a:t> саморегуляции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5" dirty="0">
                <a:latin typeface="Times New Roman"/>
                <a:cs typeface="Times New Roman"/>
              </a:rPr>
              <a:t>двигательной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сфере.</a:t>
            </a:r>
            <a:endParaRPr sz="1800">
              <a:latin typeface="Times New Roman"/>
              <a:cs typeface="Times New Roman"/>
            </a:endParaRPr>
          </a:p>
          <a:p>
            <a:pPr marL="355600" marR="221615" indent="-342900" algn="just">
              <a:lnSpc>
                <a:spcPct val="114999"/>
              </a:lnSpc>
              <a:buAutoNum type="arabicPeriod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Становление</a:t>
            </a:r>
            <a:r>
              <a:rPr sz="1800" dirty="0">
                <a:latin typeface="Times New Roman"/>
                <a:cs typeface="Times New Roman"/>
              </a:rPr>
              <a:t> ценностей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здорового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образа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жизни,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овладение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его 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элементарными </a:t>
            </a:r>
            <a:r>
              <a:rPr sz="1800" spc="-10" dirty="0">
                <a:latin typeface="Times New Roman"/>
                <a:cs typeface="Times New Roman"/>
              </a:rPr>
              <a:t>нормами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правилами </a:t>
            </a:r>
            <a:r>
              <a:rPr sz="1800" dirty="0">
                <a:latin typeface="Times New Roman"/>
                <a:cs typeface="Times New Roman"/>
              </a:rPr>
              <a:t>(в </a:t>
            </a:r>
            <a:r>
              <a:rPr sz="1800" spc="-5" dirty="0">
                <a:latin typeface="Times New Roman"/>
                <a:cs typeface="Times New Roman"/>
              </a:rPr>
              <a:t>питании, </a:t>
            </a:r>
            <a:r>
              <a:rPr sz="1800" spc="-10" dirty="0">
                <a:latin typeface="Times New Roman"/>
                <a:cs typeface="Times New Roman"/>
              </a:rPr>
              <a:t>двигательном </a:t>
            </a:r>
            <a:r>
              <a:rPr sz="1800" spc="-5" dirty="0">
                <a:latin typeface="Times New Roman"/>
                <a:cs typeface="Times New Roman"/>
              </a:rPr>
              <a:t>режиме,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закаливании, 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формировании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полезных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привычек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др.).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Содержание указанных </a:t>
            </a:r>
            <a:r>
              <a:rPr spc="-10" dirty="0"/>
              <a:t>образовательных </a:t>
            </a:r>
            <a:r>
              <a:rPr spc="-5" dirty="0"/>
              <a:t>областей </a:t>
            </a:r>
            <a:r>
              <a:rPr dirty="0"/>
              <a:t>зависит </a:t>
            </a:r>
            <a:r>
              <a:rPr spc="-10" dirty="0"/>
              <a:t>от </a:t>
            </a:r>
            <a:r>
              <a:rPr spc="-5" dirty="0"/>
              <a:t> возрастных </a:t>
            </a:r>
            <a:r>
              <a:rPr dirty="0"/>
              <a:t>и </a:t>
            </a:r>
            <a:r>
              <a:rPr spc="-5" dirty="0"/>
              <a:t>индивидуальных особенностей детей, определяется </a:t>
            </a:r>
            <a:r>
              <a:rPr spc="-484" dirty="0"/>
              <a:t> </a:t>
            </a:r>
            <a:r>
              <a:rPr spc="-5" dirty="0"/>
              <a:t>целями </a:t>
            </a:r>
            <a:r>
              <a:rPr dirty="0"/>
              <a:t>и </a:t>
            </a:r>
            <a:r>
              <a:rPr spc="-10" dirty="0"/>
              <a:t>задачами </a:t>
            </a:r>
            <a:r>
              <a:rPr dirty="0"/>
              <a:t>Программы и </a:t>
            </a:r>
            <a:r>
              <a:rPr spc="-10" dirty="0"/>
              <a:t>реализуется </a:t>
            </a:r>
            <a:r>
              <a:rPr dirty="0"/>
              <a:t>в различных </a:t>
            </a:r>
            <a:r>
              <a:rPr spc="-5" dirty="0"/>
              <a:t>видах </a:t>
            </a:r>
            <a:r>
              <a:rPr spc="-484" dirty="0"/>
              <a:t> </a:t>
            </a:r>
            <a:r>
              <a:rPr spc="-5" dirty="0"/>
              <a:t>деятельности </a:t>
            </a:r>
            <a:r>
              <a:rPr dirty="0"/>
              <a:t>(общении, </a:t>
            </a:r>
            <a:r>
              <a:rPr spc="-5" dirty="0"/>
              <a:t>игре, </a:t>
            </a:r>
            <a:r>
              <a:rPr spc="-10" dirty="0"/>
              <a:t>познавательно-исследовательской </a:t>
            </a:r>
            <a:r>
              <a:rPr spc="-5" dirty="0"/>
              <a:t> деятельности).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325" y="2895600"/>
            <a:ext cx="3139439" cy="2859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2881745"/>
            <a:ext cx="3531108" cy="27858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587" y="77723"/>
            <a:ext cx="8890254" cy="10066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2437" y="195529"/>
            <a:ext cx="8324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Условия</a:t>
            </a:r>
            <a:r>
              <a:rPr sz="3600" spc="-4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dirty="0">
                <a:solidFill>
                  <a:srgbClr val="001F5F"/>
                </a:solidFill>
                <a:latin typeface="Georgia"/>
                <a:cs typeface="Georgia"/>
              </a:rPr>
              <a:t>реализации</a:t>
            </a:r>
            <a:r>
              <a:rPr sz="3600" spc="-3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3600" spc="-5" dirty="0">
                <a:solidFill>
                  <a:srgbClr val="001F5F"/>
                </a:solidFill>
                <a:latin typeface="Georgia"/>
                <a:cs typeface="Georgia"/>
              </a:rPr>
              <a:t>программы:</a:t>
            </a:r>
            <a:endParaRPr sz="360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4236" y="752855"/>
            <a:ext cx="8456930" cy="2819400"/>
            <a:chOff x="364236" y="752855"/>
            <a:chExt cx="8456930" cy="2819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236" y="835151"/>
              <a:ext cx="4151376" cy="27371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9536" y="752855"/>
              <a:ext cx="4151375" cy="28194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05384" y="3717035"/>
            <a:ext cx="8336280" cy="3141345"/>
            <a:chOff x="405384" y="3717035"/>
            <a:chExt cx="8336280" cy="31413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384" y="3717035"/>
              <a:ext cx="4140708" cy="314096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1999" y="3717035"/>
              <a:ext cx="4169663" cy="25481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5797" y="274066"/>
            <a:ext cx="7907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1F5F"/>
                </a:solidFill>
              </a:rPr>
              <a:t>Вариативная</a:t>
            </a:r>
            <a:r>
              <a:rPr sz="2800" spc="15" dirty="0">
                <a:solidFill>
                  <a:srgbClr val="001F5F"/>
                </a:solidFill>
              </a:rPr>
              <a:t> </a:t>
            </a:r>
            <a:r>
              <a:rPr sz="2800" spc="-5" dirty="0">
                <a:solidFill>
                  <a:srgbClr val="001F5F"/>
                </a:solidFill>
              </a:rPr>
              <a:t>часть</a:t>
            </a:r>
            <a:r>
              <a:rPr sz="2800" spc="5" dirty="0">
                <a:solidFill>
                  <a:srgbClr val="001F5F"/>
                </a:solidFill>
              </a:rPr>
              <a:t> </a:t>
            </a:r>
            <a:r>
              <a:rPr sz="2800" spc="-15" dirty="0">
                <a:solidFill>
                  <a:srgbClr val="001F5F"/>
                </a:solidFill>
              </a:rPr>
              <a:t>образовательной</a:t>
            </a:r>
            <a:r>
              <a:rPr sz="2800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программы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18540" y="1076959"/>
            <a:ext cx="7785734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Times New Roman"/>
                <a:cs typeface="Times New Roman"/>
              </a:rPr>
              <a:t>Обеспечивает </a:t>
            </a:r>
            <a:r>
              <a:rPr sz="2000" b="1" spc="-15" dirty="0">
                <a:latin typeface="Times New Roman"/>
                <a:cs typeface="Times New Roman"/>
              </a:rPr>
              <a:t>качество образовательного </a:t>
            </a:r>
            <a:r>
              <a:rPr sz="2000" b="1" dirty="0">
                <a:latin typeface="Times New Roman"/>
                <a:cs typeface="Times New Roman"/>
              </a:rPr>
              <a:t>процесса </a:t>
            </a:r>
            <a:r>
              <a:rPr sz="2000" b="1" spc="-5" dirty="0">
                <a:latin typeface="Times New Roman"/>
                <a:cs typeface="Times New Roman"/>
              </a:rPr>
              <a:t>для создания </a:t>
            </a:r>
            <a:r>
              <a:rPr sz="2000" b="1" spc="-484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оптимальных </a:t>
            </a:r>
            <a:r>
              <a:rPr sz="2000" b="1" spc="-15" dirty="0">
                <a:latin typeface="Times New Roman"/>
                <a:cs typeface="Times New Roman"/>
              </a:rPr>
              <a:t>условий </a:t>
            </a:r>
            <a:r>
              <a:rPr sz="2000" b="1" spc="-5" dirty="0">
                <a:latin typeface="Times New Roman"/>
                <a:cs typeface="Times New Roman"/>
              </a:rPr>
              <a:t>развития </a:t>
            </a:r>
            <a:r>
              <a:rPr sz="2000" b="1" spc="-10" dirty="0">
                <a:latin typeface="Times New Roman"/>
                <a:cs typeface="Times New Roman"/>
              </a:rPr>
              <a:t>дошкольника </a:t>
            </a:r>
            <a:r>
              <a:rPr sz="2000" b="1" dirty="0">
                <a:latin typeface="Times New Roman"/>
                <a:cs typeface="Times New Roman"/>
              </a:rPr>
              <a:t>с </a:t>
            </a:r>
            <a:r>
              <a:rPr sz="2000" b="1" spc="-10" dirty="0">
                <a:latin typeface="Times New Roman"/>
                <a:cs typeface="Times New Roman"/>
              </a:rPr>
              <a:t>учетом </a:t>
            </a:r>
            <a:r>
              <a:rPr sz="2000" b="1" spc="-15" dirty="0">
                <a:latin typeface="Times New Roman"/>
                <a:cs typeface="Times New Roman"/>
              </a:rPr>
              <a:t>его </a:t>
            </a:r>
            <a:r>
              <a:rPr sz="2000" b="1" spc="-10" dirty="0">
                <a:latin typeface="Times New Roman"/>
                <a:cs typeface="Times New Roman"/>
              </a:rPr>
              <a:t> физического </a:t>
            </a:r>
            <a:r>
              <a:rPr sz="2000" b="1" dirty="0">
                <a:latin typeface="Times New Roman"/>
                <a:cs typeface="Times New Roman"/>
              </a:rPr>
              <a:t>и </a:t>
            </a:r>
            <a:r>
              <a:rPr sz="2000" b="1" spc="-10" dirty="0">
                <a:latin typeface="Times New Roman"/>
                <a:cs typeface="Times New Roman"/>
              </a:rPr>
              <a:t>психического здоровья, </a:t>
            </a:r>
            <a:r>
              <a:rPr sz="2000" b="1" spc="-5" dirty="0">
                <a:latin typeface="Times New Roman"/>
                <a:cs typeface="Times New Roman"/>
              </a:rPr>
              <a:t>для реализации 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психолого-педагогической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готовности</a:t>
            </a:r>
            <a:r>
              <a:rPr sz="2000" b="1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</a:t>
            </a:r>
            <a:r>
              <a:rPr sz="2000" b="1" spc="-10" dirty="0">
                <a:latin typeface="Times New Roman"/>
                <a:cs typeface="Times New Roman"/>
              </a:rPr>
              <a:t> обучению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10" dirty="0">
                <a:latin typeface="Times New Roman"/>
                <a:cs typeface="Times New Roman"/>
              </a:rPr>
              <a:t> школе.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9976" y="2375916"/>
            <a:ext cx="7623175" cy="3213100"/>
            <a:chOff x="569976" y="2375916"/>
            <a:chExt cx="7623175" cy="32131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1976" y="2375916"/>
              <a:ext cx="6144768" cy="7757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4364736"/>
              <a:ext cx="3425952" cy="12237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39161" y="3152394"/>
              <a:ext cx="45720" cy="1213485"/>
            </a:xfrm>
            <a:custGeom>
              <a:avLst/>
              <a:gdLst/>
              <a:ahLst/>
              <a:cxnLst/>
              <a:rect l="l" t="t" r="r" b="b"/>
              <a:pathLst>
                <a:path w="45719" h="1213485">
                  <a:moveTo>
                    <a:pt x="34289" y="0"/>
                  </a:moveTo>
                  <a:lnTo>
                    <a:pt x="11430" y="0"/>
                  </a:lnTo>
                  <a:lnTo>
                    <a:pt x="11430" y="1190243"/>
                  </a:lnTo>
                  <a:lnTo>
                    <a:pt x="0" y="1190243"/>
                  </a:lnTo>
                  <a:lnTo>
                    <a:pt x="22860" y="1213103"/>
                  </a:lnTo>
                  <a:lnTo>
                    <a:pt x="45719" y="1190243"/>
                  </a:lnTo>
                  <a:lnTo>
                    <a:pt x="34289" y="1190243"/>
                  </a:lnTo>
                  <a:lnTo>
                    <a:pt x="3428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9161" y="3152394"/>
              <a:ext cx="45720" cy="1213485"/>
            </a:xfrm>
            <a:custGeom>
              <a:avLst/>
              <a:gdLst/>
              <a:ahLst/>
              <a:cxnLst/>
              <a:rect l="l" t="t" r="r" b="b"/>
              <a:pathLst>
                <a:path w="45719" h="1213485">
                  <a:moveTo>
                    <a:pt x="0" y="1190243"/>
                  </a:moveTo>
                  <a:lnTo>
                    <a:pt x="11430" y="1190243"/>
                  </a:lnTo>
                  <a:lnTo>
                    <a:pt x="11430" y="0"/>
                  </a:lnTo>
                  <a:lnTo>
                    <a:pt x="34289" y="0"/>
                  </a:lnTo>
                  <a:lnTo>
                    <a:pt x="34289" y="1190243"/>
                  </a:lnTo>
                  <a:lnTo>
                    <a:pt x="45719" y="1190243"/>
                  </a:lnTo>
                  <a:lnTo>
                    <a:pt x="22860" y="1213103"/>
                  </a:lnTo>
                  <a:lnTo>
                    <a:pt x="0" y="119024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5255" y="4364736"/>
              <a:ext cx="3477767" cy="12237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83629" y="3152394"/>
              <a:ext cx="45720" cy="1213485"/>
            </a:xfrm>
            <a:custGeom>
              <a:avLst/>
              <a:gdLst/>
              <a:ahLst/>
              <a:cxnLst/>
              <a:rect l="l" t="t" r="r" b="b"/>
              <a:pathLst>
                <a:path w="45720" h="1213485">
                  <a:moveTo>
                    <a:pt x="34290" y="0"/>
                  </a:moveTo>
                  <a:lnTo>
                    <a:pt x="11430" y="0"/>
                  </a:lnTo>
                  <a:lnTo>
                    <a:pt x="11430" y="1190243"/>
                  </a:lnTo>
                  <a:lnTo>
                    <a:pt x="0" y="1190243"/>
                  </a:lnTo>
                  <a:lnTo>
                    <a:pt x="22860" y="1213103"/>
                  </a:lnTo>
                  <a:lnTo>
                    <a:pt x="45720" y="1190243"/>
                  </a:lnTo>
                  <a:lnTo>
                    <a:pt x="34290" y="1190243"/>
                  </a:lnTo>
                  <a:lnTo>
                    <a:pt x="3429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83629" y="3152394"/>
              <a:ext cx="45720" cy="1213485"/>
            </a:xfrm>
            <a:custGeom>
              <a:avLst/>
              <a:gdLst/>
              <a:ahLst/>
              <a:cxnLst/>
              <a:rect l="l" t="t" r="r" b="b"/>
              <a:pathLst>
                <a:path w="45720" h="1213485">
                  <a:moveTo>
                    <a:pt x="0" y="1190243"/>
                  </a:moveTo>
                  <a:lnTo>
                    <a:pt x="11430" y="1190243"/>
                  </a:lnTo>
                  <a:lnTo>
                    <a:pt x="11430" y="0"/>
                  </a:lnTo>
                  <a:lnTo>
                    <a:pt x="34290" y="0"/>
                  </a:lnTo>
                  <a:lnTo>
                    <a:pt x="34290" y="1190243"/>
                  </a:lnTo>
                  <a:lnTo>
                    <a:pt x="45720" y="1190243"/>
                  </a:lnTo>
                  <a:lnTo>
                    <a:pt x="22860" y="1213103"/>
                  </a:lnTo>
                  <a:lnTo>
                    <a:pt x="0" y="1190243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380" y="134492"/>
            <a:ext cx="8510220" cy="1112484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614170" marR="5080" indent="-1602105">
              <a:lnSpc>
                <a:spcPts val="4240"/>
              </a:lnSpc>
              <a:spcBef>
                <a:spcPts val="275"/>
              </a:spcBef>
            </a:pPr>
            <a:r>
              <a:rPr sz="3290" spc="-30" dirty="0">
                <a:solidFill>
                  <a:schemeClr val="accent2"/>
                </a:solidFill>
              </a:rPr>
              <a:t>Требования </a:t>
            </a:r>
            <a:r>
              <a:rPr sz="3290" dirty="0">
                <a:solidFill>
                  <a:schemeClr val="accent2"/>
                </a:solidFill>
              </a:rPr>
              <a:t>к </a:t>
            </a:r>
            <a:r>
              <a:rPr sz="3290" spc="-5" dirty="0" err="1">
                <a:solidFill>
                  <a:schemeClr val="accent2"/>
                </a:solidFill>
              </a:rPr>
              <a:t>развивающей</a:t>
            </a:r>
            <a:r>
              <a:rPr lang="ru-RU" sz="3290" spc="-5" dirty="0">
                <a:solidFill>
                  <a:schemeClr val="accent2"/>
                </a:solidFill>
              </a:rPr>
              <a:t> </a:t>
            </a:r>
            <a:r>
              <a:rPr sz="3290" spc="-5" dirty="0" err="1">
                <a:solidFill>
                  <a:schemeClr val="accent2"/>
                </a:solidFill>
              </a:rPr>
              <a:t>предметно</a:t>
            </a:r>
            <a:r>
              <a:rPr sz="3290" spc="-5" dirty="0">
                <a:solidFill>
                  <a:schemeClr val="accent2"/>
                </a:solidFill>
              </a:rPr>
              <a:t>- </a:t>
            </a:r>
            <a:r>
              <a:rPr sz="3290" spc="-885" dirty="0">
                <a:solidFill>
                  <a:schemeClr val="accent2"/>
                </a:solidFill>
              </a:rPr>
              <a:t> </a:t>
            </a:r>
            <a:r>
              <a:rPr sz="3290" spc="-5" dirty="0">
                <a:solidFill>
                  <a:schemeClr val="accent2"/>
                </a:solidFill>
              </a:rPr>
              <a:t>пространственной</a:t>
            </a:r>
            <a:r>
              <a:rPr sz="3290" spc="-10" dirty="0">
                <a:solidFill>
                  <a:schemeClr val="accent2"/>
                </a:solidFill>
              </a:rPr>
              <a:t> среде</a:t>
            </a:r>
            <a:endParaRPr sz="3290" dirty="0">
              <a:solidFill>
                <a:schemeClr val="accent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447800"/>
            <a:ext cx="4646295" cy="273600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454659" indent="-442595">
              <a:lnSpc>
                <a:spcPct val="100000"/>
              </a:lnSpc>
              <a:spcBef>
                <a:spcPts val="855"/>
              </a:spcBef>
              <a:buSzPct val="133333"/>
              <a:buFont typeface="Arial MT"/>
              <a:buChar char="•"/>
              <a:tabLst>
                <a:tab pos="454659" algn="l"/>
                <a:tab pos="455295" algn="l"/>
              </a:tabLst>
            </a:pPr>
            <a:r>
              <a:rPr sz="2400" b="1" spc="-10" dirty="0">
                <a:solidFill>
                  <a:srgbClr val="002060"/>
                </a:solidFill>
                <a:latin typeface="Times New Roman"/>
                <a:cs typeface="Times New Roman"/>
              </a:rPr>
              <a:t>Полифункциональность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400" b="1" spc="-10" dirty="0">
                <a:solidFill>
                  <a:srgbClr val="002060"/>
                </a:solidFill>
                <a:latin typeface="Times New Roman"/>
                <a:cs typeface="Times New Roman"/>
              </a:rPr>
              <a:t>Вариативность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002060"/>
                </a:solidFill>
                <a:latin typeface="Times New Roman"/>
                <a:cs typeface="Times New Roman"/>
              </a:rPr>
              <a:t>Доступность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431800" indent="-419734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400" b="1" spc="-5" dirty="0">
                <a:solidFill>
                  <a:srgbClr val="002060"/>
                </a:solidFill>
                <a:latin typeface="Times New Roman"/>
                <a:cs typeface="Times New Roman"/>
              </a:rPr>
              <a:t>Безопасность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25" dirty="0">
                <a:solidFill>
                  <a:srgbClr val="002060"/>
                </a:solidFill>
                <a:latin typeface="Times New Roman"/>
                <a:cs typeface="Times New Roman"/>
              </a:rPr>
              <a:t>Трансформируемость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solidFill>
                  <a:srgbClr val="002060"/>
                </a:solidFill>
                <a:latin typeface="Times New Roman"/>
                <a:cs typeface="Times New Roman"/>
              </a:rPr>
              <a:t>Содержательно-насыщенность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119351-95D1-4541-89C2-3E3FA72E78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27908"/>
            <a:ext cx="3962400" cy="273600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7075" y="35051"/>
            <a:ext cx="8756650" cy="787400"/>
            <a:chOff x="227075" y="35051"/>
            <a:chExt cx="8756650" cy="787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075" y="35051"/>
              <a:ext cx="8684514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4964" y="100583"/>
              <a:ext cx="508266" cy="68046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660" y="125984"/>
            <a:ext cx="8345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8925" algn="l"/>
                <a:tab pos="4320540" algn="l"/>
                <a:tab pos="6665595" algn="l"/>
              </a:tabLst>
            </a:pPr>
            <a:r>
              <a:rPr sz="2800" spc="-10" dirty="0">
                <a:solidFill>
                  <a:srgbClr val="FF0000"/>
                </a:solidFill>
              </a:rPr>
              <a:t>Си</a:t>
            </a:r>
            <a:r>
              <a:rPr sz="2800" spc="-20" dirty="0">
                <a:solidFill>
                  <a:srgbClr val="FF0000"/>
                </a:solidFill>
              </a:rPr>
              <a:t>с</a:t>
            </a:r>
            <a:r>
              <a:rPr sz="2800" spc="-10" dirty="0">
                <a:solidFill>
                  <a:srgbClr val="FF0000"/>
                </a:solidFill>
              </a:rPr>
              <a:t>т</a:t>
            </a:r>
            <a:r>
              <a:rPr sz="2800" spc="-20" dirty="0">
                <a:solidFill>
                  <a:srgbClr val="FF0000"/>
                </a:solidFill>
              </a:rPr>
              <a:t>е</a:t>
            </a:r>
            <a:r>
              <a:rPr sz="2800" spc="-25" dirty="0">
                <a:solidFill>
                  <a:srgbClr val="FF0000"/>
                </a:solidFill>
              </a:rPr>
              <a:t>м</a:t>
            </a:r>
            <a:r>
              <a:rPr sz="2800" spc="-5" dirty="0">
                <a:solidFill>
                  <a:srgbClr val="FF0000"/>
                </a:solidFill>
              </a:rPr>
              <a:t>а</a:t>
            </a:r>
            <a:r>
              <a:rPr sz="2800" dirty="0">
                <a:solidFill>
                  <a:srgbClr val="FF0000"/>
                </a:solidFill>
              </a:rPr>
              <a:t>	</a:t>
            </a:r>
            <a:r>
              <a:rPr sz="2800" spc="-10" dirty="0">
                <a:solidFill>
                  <a:srgbClr val="FF0000"/>
                </a:solidFill>
              </a:rPr>
              <a:t>вз</a:t>
            </a:r>
            <a:r>
              <a:rPr sz="2800" dirty="0">
                <a:solidFill>
                  <a:srgbClr val="FF0000"/>
                </a:solidFill>
              </a:rPr>
              <a:t>а</a:t>
            </a:r>
            <a:r>
              <a:rPr sz="2800" spc="-10" dirty="0">
                <a:solidFill>
                  <a:srgbClr val="FF0000"/>
                </a:solidFill>
              </a:rPr>
              <a:t>и</a:t>
            </a:r>
            <a:r>
              <a:rPr sz="2800" spc="-40" dirty="0">
                <a:solidFill>
                  <a:srgbClr val="FF0000"/>
                </a:solidFill>
              </a:rPr>
              <a:t>м</a:t>
            </a:r>
            <a:r>
              <a:rPr sz="2800" spc="-85" dirty="0">
                <a:solidFill>
                  <a:srgbClr val="FF0000"/>
                </a:solidFill>
              </a:rPr>
              <a:t>о</a:t>
            </a:r>
            <a:r>
              <a:rPr sz="2800" spc="-5" dirty="0">
                <a:solidFill>
                  <a:srgbClr val="FF0000"/>
                </a:solidFill>
              </a:rPr>
              <a:t>дей</a:t>
            </a:r>
            <a:r>
              <a:rPr sz="2800" spc="-20" dirty="0">
                <a:solidFill>
                  <a:srgbClr val="FF0000"/>
                </a:solidFill>
              </a:rPr>
              <a:t>с</a:t>
            </a:r>
            <a:r>
              <a:rPr sz="2800" spc="-10" dirty="0">
                <a:solidFill>
                  <a:srgbClr val="FF0000"/>
                </a:solidFill>
              </a:rPr>
              <a:t>тви</a:t>
            </a:r>
            <a:r>
              <a:rPr sz="2800" spc="-5" dirty="0">
                <a:solidFill>
                  <a:srgbClr val="FF0000"/>
                </a:solidFill>
              </a:rPr>
              <a:t>я</a:t>
            </a:r>
            <a:r>
              <a:rPr sz="2800" dirty="0">
                <a:solidFill>
                  <a:srgbClr val="FF0000"/>
                </a:solidFill>
              </a:rPr>
              <a:t>	</a:t>
            </a:r>
            <a:r>
              <a:rPr sz="2800" spc="-5" dirty="0">
                <a:solidFill>
                  <a:srgbClr val="FF0000"/>
                </a:solidFill>
              </a:rPr>
              <a:t>с </a:t>
            </a:r>
            <a:r>
              <a:rPr sz="2800" spc="-10" dirty="0">
                <a:solidFill>
                  <a:srgbClr val="FF0000"/>
                </a:solidFill>
              </a:rPr>
              <a:t>р</a:t>
            </a:r>
            <a:r>
              <a:rPr sz="2800" spc="-80" dirty="0">
                <a:solidFill>
                  <a:srgbClr val="FF0000"/>
                </a:solidFill>
              </a:rPr>
              <a:t>о</a:t>
            </a:r>
            <a:r>
              <a:rPr sz="2800" spc="-5" dirty="0">
                <a:solidFill>
                  <a:srgbClr val="FF0000"/>
                </a:solidFill>
              </a:rPr>
              <a:t>дит</a:t>
            </a:r>
            <a:r>
              <a:rPr sz="2800" spc="-20" dirty="0">
                <a:solidFill>
                  <a:srgbClr val="FF0000"/>
                </a:solidFill>
              </a:rPr>
              <a:t>е</a:t>
            </a:r>
            <a:r>
              <a:rPr sz="2800" spc="-10" dirty="0">
                <a:solidFill>
                  <a:srgbClr val="FF0000"/>
                </a:solidFill>
              </a:rPr>
              <a:t>лям</a:t>
            </a:r>
            <a:r>
              <a:rPr sz="2800" spc="-5" dirty="0">
                <a:solidFill>
                  <a:srgbClr val="FF0000"/>
                </a:solidFill>
              </a:rPr>
              <a:t>и</a:t>
            </a:r>
            <a:r>
              <a:rPr sz="2800" dirty="0">
                <a:solidFill>
                  <a:srgbClr val="FF0000"/>
                </a:solidFill>
              </a:rPr>
              <a:t>	</a:t>
            </a:r>
            <a:r>
              <a:rPr sz="2800" spc="-10" dirty="0">
                <a:solidFill>
                  <a:srgbClr val="FF0000"/>
                </a:solidFill>
              </a:rPr>
              <a:t>вкл</a:t>
            </a:r>
            <a:r>
              <a:rPr sz="2800" spc="-114" dirty="0">
                <a:solidFill>
                  <a:srgbClr val="FF0000"/>
                </a:solidFill>
              </a:rPr>
              <a:t>ю</a:t>
            </a:r>
            <a:r>
              <a:rPr sz="2800" spc="-5" dirty="0">
                <a:solidFill>
                  <a:srgbClr val="FF0000"/>
                </a:solidFill>
              </a:rPr>
              <a:t>чае</a:t>
            </a:r>
            <a:r>
              <a:rPr sz="2800" spc="10" dirty="0">
                <a:solidFill>
                  <a:srgbClr val="FF0000"/>
                </a:solidFill>
              </a:rPr>
              <a:t>т</a:t>
            </a:r>
            <a:r>
              <a:rPr sz="2400" dirty="0">
                <a:solidFill>
                  <a:srgbClr val="001F5F"/>
                </a:solidFill>
              </a:rPr>
              <a:t>:</a:t>
            </a:r>
            <a:endParaRPr sz="2400" dirty="0"/>
          </a:p>
        </p:txBody>
      </p:sp>
      <p:sp>
        <p:nvSpPr>
          <p:cNvPr id="6" name="object 6"/>
          <p:cNvSpPr txBox="1"/>
          <p:nvPr/>
        </p:nvSpPr>
        <p:spPr>
          <a:xfrm>
            <a:off x="762406" y="934339"/>
            <a:ext cx="769239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indent="-139065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51765" algn="l"/>
              </a:tabLst>
            </a:pPr>
            <a:r>
              <a:rPr sz="1800" b="1" spc="-5" dirty="0">
                <a:latin typeface="Georgia"/>
                <a:cs typeface="Georgia"/>
              </a:rPr>
              <a:t>ознакомление</a:t>
            </a:r>
            <a:r>
              <a:rPr sz="1800" b="1" spc="2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родителей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с </a:t>
            </a:r>
            <a:r>
              <a:rPr sz="1800" b="1" spc="-5" dirty="0">
                <a:latin typeface="Georgia"/>
                <a:cs typeface="Georgia"/>
              </a:rPr>
              <a:t>результатами</a:t>
            </a:r>
            <a:r>
              <a:rPr sz="1800" b="1" spc="2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работы</a:t>
            </a:r>
            <a:r>
              <a:rPr sz="1800" b="1" spc="2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ДОУ;</a:t>
            </a:r>
            <a:endParaRPr sz="1800" dirty="0">
              <a:latin typeface="Georgia"/>
              <a:cs typeface="Georgia"/>
            </a:endParaRPr>
          </a:p>
          <a:p>
            <a:pPr marL="12700" marR="5080" algn="just">
              <a:lnSpc>
                <a:spcPct val="100000"/>
              </a:lnSpc>
              <a:buFont typeface="Arial MT"/>
              <a:buChar char="•"/>
              <a:tabLst>
                <a:tab pos="149860" algn="l"/>
              </a:tabLst>
            </a:pPr>
            <a:r>
              <a:rPr sz="1800" b="1" dirty="0">
                <a:latin typeface="Georgia"/>
                <a:cs typeface="Georgia"/>
              </a:rPr>
              <a:t>ознакомление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родителей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с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содержанием</a:t>
            </a:r>
            <a:r>
              <a:rPr sz="1800" b="1" dirty="0">
                <a:latin typeface="Georgia"/>
                <a:cs typeface="Georgia"/>
              </a:rPr>
              <a:t> работы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ДОУ, 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направленной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на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физическое,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психическое</a:t>
            </a:r>
            <a:r>
              <a:rPr sz="1800" b="1" dirty="0">
                <a:latin typeface="Georgia"/>
                <a:cs typeface="Georgia"/>
              </a:rPr>
              <a:t> и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социальное </a:t>
            </a:r>
            <a:r>
              <a:rPr sz="1800" b="1" dirty="0">
                <a:latin typeface="Georgia"/>
                <a:cs typeface="Georgia"/>
              </a:rPr>
              <a:t> развитие</a:t>
            </a:r>
            <a:r>
              <a:rPr sz="1800" b="1" spc="-1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ребенка;</a:t>
            </a:r>
            <a:endParaRPr sz="1800" dirty="0">
              <a:latin typeface="Georgia"/>
              <a:cs typeface="Georgia"/>
            </a:endParaRPr>
          </a:p>
          <a:p>
            <a:pPr marL="12700" marR="8255" algn="just">
              <a:lnSpc>
                <a:spcPct val="100000"/>
              </a:lnSpc>
              <a:buFont typeface="Arial MT"/>
              <a:buChar char="•"/>
              <a:tabLst>
                <a:tab pos="149860" algn="l"/>
              </a:tabLst>
            </a:pPr>
            <a:r>
              <a:rPr sz="1800" b="1" dirty="0">
                <a:latin typeface="Georgia"/>
                <a:cs typeface="Georgia"/>
              </a:rPr>
              <a:t>участие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в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составлении</a:t>
            </a:r>
            <a:r>
              <a:rPr sz="1800" b="1" dirty="0">
                <a:latin typeface="Georgia"/>
                <a:cs typeface="Georgia"/>
              </a:rPr>
              <a:t> планов: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спортивных</a:t>
            </a:r>
            <a:r>
              <a:rPr sz="1800" b="1" dirty="0">
                <a:latin typeface="Georgia"/>
                <a:cs typeface="Georgia"/>
              </a:rPr>
              <a:t> и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культурно- 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массовых</a:t>
            </a:r>
            <a:r>
              <a:rPr sz="1800" b="1" spc="40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мероприятий,</a:t>
            </a:r>
            <a:r>
              <a:rPr sz="1800" b="1" spc="-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работы</a:t>
            </a:r>
            <a:r>
              <a:rPr sz="1800" b="1" spc="10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родительского</a:t>
            </a:r>
            <a:r>
              <a:rPr sz="1800" b="1" spc="1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комитета</a:t>
            </a:r>
            <a:endParaRPr sz="1800" dirty="0">
              <a:latin typeface="Georgia"/>
              <a:cs typeface="Georgia"/>
            </a:endParaRPr>
          </a:p>
          <a:p>
            <a:pPr marL="149860" indent="-137160" algn="just">
              <a:lnSpc>
                <a:spcPct val="100000"/>
              </a:lnSpc>
              <a:buFont typeface="Arial MT"/>
              <a:buChar char="•"/>
              <a:tabLst>
                <a:tab pos="149860" algn="l"/>
                <a:tab pos="3395979" algn="l"/>
                <a:tab pos="5141595" algn="l"/>
              </a:tabLst>
            </a:pPr>
            <a:r>
              <a:rPr sz="1800" b="1" spc="-5" dirty="0">
                <a:latin typeface="Georgia"/>
                <a:cs typeface="Georgia"/>
              </a:rPr>
              <a:t>целенаправленную	</a:t>
            </a:r>
            <a:r>
              <a:rPr sz="1800" b="1" dirty="0">
                <a:latin typeface="Georgia"/>
                <a:cs typeface="Georgia"/>
              </a:rPr>
              <a:t>работу,	</a:t>
            </a:r>
            <a:r>
              <a:rPr sz="1800" b="1" spc="-5" dirty="0">
                <a:latin typeface="Georgia"/>
                <a:cs typeface="Georgia"/>
              </a:rPr>
              <a:t>пропагандирующую</a:t>
            </a:r>
            <a:endParaRPr sz="1800" dirty="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5" dirty="0">
                <a:latin typeface="Georgia"/>
                <a:cs typeface="Georgia"/>
              </a:rPr>
              <a:t>общественное</a:t>
            </a:r>
            <a:r>
              <a:rPr sz="1800" b="1" spc="1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дошкольное</a:t>
            </a:r>
            <a:r>
              <a:rPr sz="1800" b="1" spc="3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воспитание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в его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разных</a:t>
            </a:r>
            <a:r>
              <a:rPr sz="1800" b="1" spc="2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формах;</a:t>
            </a:r>
            <a:endParaRPr sz="1800" dirty="0">
              <a:latin typeface="Georgia"/>
              <a:cs typeface="Georgia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49860" algn="l"/>
              </a:tabLst>
            </a:pPr>
            <a:r>
              <a:rPr sz="1800" b="1" spc="-5" dirty="0">
                <a:latin typeface="Georgia"/>
                <a:cs typeface="Georgia"/>
              </a:rPr>
              <a:t>обучение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конкретным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приемам</a:t>
            </a:r>
            <a:r>
              <a:rPr sz="1800" b="1" dirty="0">
                <a:latin typeface="Georgia"/>
                <a:cs typeface="Georgia"/>
              </a:rPr>
              <a:t> и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методам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воспитания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и 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развития </a:t>
            </a:r>
            <a:r>
              <a:rPr sz="1800" b="1" spc="-5" dirty="0">
                <a:latin typeface="Georgia"/>
                <a:cs typeface="Georgia"/>
              </a:rPr>
              <a:t>ребенка </a:t>
            </a:r>
            <a:r>
              <a:rPr sz="1800" b="1" dirty="0">
                <a:latin typeface="Georgia"/>
                <a:cs typeface="Georgia"/>
              </a:rPr>
              <a:t>в разных </a:t>
            </a:r>
            <a:r>
              <a:rPr sz="1800" b="1" spc="-5" dirty="0">
                <a:latin typeface="Georgia"/>
                <a:cs typeface="Georgia"/>
              </a:rPr>
              <a:t>видах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детской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деятельности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5" dirty="0">
                <a:latin typeface="Georgia"/>
                <a:cs typeface="Georgia"/>
              </a:rPr>
              <a:t>на </a:t>
            </a:r>
            <a:r>
              <a:rPr sz="1800" b="1" spc="10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семинарах-практикумах,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консультациях</a:t>
            </a:r>
            <a:r>
              <a:rPr sz="1800" b="1" dirty="0">
                <a:latin typeface="Georgia"/>
                <a:cs typeface="Georgia"/>
              </a:rPr>
              <a:t> и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открытых </a:t>
            </a:r>
            <a:r>
              <a:rPr sz="1800" b="1" dirty="0">
                <a:latin typeface="Georgia"/>
                <a:cs typeface="Georgia"/>
              </a:rPr>
              <a:t> </a:t>
            </a:r>
            <a:r>
              <a:rPr sz="1800" b="1" spc="-5" dirty="0">
                <a:latin typeface="Georgia"/>
                <a:cs typeface="Georgia"/>
              </a:rPr>
              <a:t>занятиях</a:t>
            </a:r>
            <a:r>
              <a:rPr sz="1800" spc="-5" dirty="0">
                <a:latin typeface="Georgia"/>
                <a:cs typeface="Georgia"/>
              </a:rPr>
              <a:t>.</a:t>
            </a:r>
            <a:endParaRPr sz="18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</TotalTime>
  <Words>1737</Words>
  <Application>Microsoft Office PowerPoint</Application>
  <PresentationFormat>Экран (4:3)</PresentationFormat>
  <Paragraphs>155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Arial MT</vt:lpstr>
      <vt:lpstr>Georgia</vt:lpstr>
      <vt:lpstr>Segoe Print</vt:lpstr>
      <vt:lpstr>Symbol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Цель образовательной  программы</vt:lpstr>
      <vt:lpstr>Педагогические принципы:</vt:lpstr>
      <vt:lpstr>Образовательная программа  состоит: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Образовательная область</vt:lpstr>
      <vt:lpstr>Образовательная область</vt:lpstr>
      <vt:lpstr>Образовательная область</vt:lpstr>
      <vt:lpstr>Образовательная область</vt:lpstr>
      <vt:lpstr>Образовательная область</vt:lpstr>
      <vt:lpstr>Содержание указанных образовательных областей зависит от  возрастных и индивидуальных особенностей детей, определяется  целями и задачами Программы и реализуется в различных видах  деятельности (общении, игре, познавательно-исследовательской  деятельности).</vt:lpstr>
      <vt:lpstr>Условия реализации программы:</vt:lpstr>
      <vt:lpstr>Презентация PowerPoint</vt:lpstr>
      <vt:lpstr>Вариативная часть образовательной программы</vt:lpstr>
      <vt:lpstr>Требования к развивающей предметно-  пространственной среде</vt:lpstr>
      <vt:lpstr>Система взаимодействия с родителями включает: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Det-sad_04</cp:lastModifiedBy>
  <cp:revision>18</cp:revision>
  <dcterms:created xsi:type="dcterms:W3CDTF">2022-04-13T13:47:08Z</dcterms:created>
  <dcterms:modified xsi:type="dcterms:W3CDTF">2022-04-15T13:40:26Z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2019-06-17T00:00:00Z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2022-04-13T00:00:00Z</vt:filetime>
  </property>
</Properties>
</file>